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4"/>
  </p:notesMasterIdLst>
  <p:sldIdLst>
    <p:sldId id="257" r:id="rId2"/>
    <p:sldId id="283" r:id="rId3"/>
    <p:sldId id="290" r:id="rId4"/>
    <p:sldId id="291" r:id="rId5"/>
    <p:sldId id="263" r:id="rId6"/>
    <p:sldId id="256" r:id="rId7"/>
    <p:sldId id="286" r:id="rId8"/>
    <p:sldId id="304" r:id="rId9"/>
    <p:sldId id="284" r:id="rId10"/>
    <p:sldId id="300" r:id="rId11"/>
    <p:sldId id="303" r:id="rId12"/>
    <p:sldId id="282" r:id="rId13"/>
  </p:sldIdLst>
  <p:sldSz cx="12192000" cy="6858000"/>
  <p:notesSz cx="6797675" cy="9929813"/>
  <p:defaultTextStyle>
    <a:defPPr>
      <a:defRPr lang="ru-RU"/>
    </a:defPPr>
    <a:lvl1pPr marL="0" algn="l" defTabSz="914388" rtl="0" eaLnBrk="1" latinLnBrk="0" hangingPunct="1">
      <a:defRPr sz="1800" kern="1200">
        <a:solidFill>
          <a:schemeClr val="tx1"/>
        </a:solidFill>
        <a:latin typeface="+mn-lt"/>
        <a:ea typeface="+mn-ea"/>
        <a:cs typeface="+mn-cs"/>
      </a:defRPr>
    </a:lvl1pPr>
    <a:lvl2pPr marL="457194" algn="l" defTabSz="914388" rtl="0" eaLnBrk="1" latinLnBrk="0" hangingPunct="1">
      <a:defRPr sz="1800" kern="1200">
        <a:solidFill>
          <a:schemeClr val="tx1"/>
        </a:solidFill>
        <a:latin typeface="+mn-lt"/>
        <a:ea typeface="+mn-ea"/>
        <a:cs typeface="+mn-cs"/>
      </a:defRPr>
    </a:lvl2pPr>
    <a:lvl3pPr marL="914388" algn="l" defTabSz="914388" rtl="0" eaLnBrk="1" latinLnBrk="0" hangingPunct="1">
      <a:defRPr sz="1800" kern="1200">
        <a:solidFill>
          <a:schemeClr val="tx1"/>
        </a:solidFill>
        <a:latin typeface="+mn-lt"/>
        <a:ea typeface="+mn-ea"/>
        <a:cs typeface="+mn-cs"/>
      </a:defRPr>
    </a:lvl3pPr>
    <a:lvl4pPr marL="1371583" algn="l" defTabSz="914388" rtl="0" eaLnBrk="1" latinLnBrk="0" hangingPunct="1">
      <a:defRPr sz="1800" kern="1200">
        <a:solidFill>
          <a:schemeClr val="tx1"/>
        </a:solidFill>
        <a:latin typeface="+mn-lt"/>
        <a:ea typeface="+mn-ea"/>
        <a:cs typeface="+mn-cs"/>
      </a:defRPr>
    </a:lvl4pPr>
    <a:lvl5pPr marL="1828777" algn="l" defTabSz="914388" rtl="0" eaLnBrk="1" latinLnBrk="0" hangingPunct="1">
      <a:defRPr sz="1800" kern="1200">
        <a:solidFill>
          <a:schemeClr val="tx1"/>
        </a:solidFill>
        <a:latin typeface="+mn-lt"/>
        <a:ea typeface="+mn-ea"/>
        <a:cs typeface="+mn-cs"/>
      </a:defRPr>
    </a:lvl5pPr>
    <a:lvl6pPr marL="2285971" algn="l" defTabSz="914388" rtl="0" eaLnBrk="1" latinLnBrk="0" hangingPunct="1">
      <a:defRPr sz="1800" kern="1200">
        <a:solidFill>
          <a:schemeClr val="tx1"/>
        </a:solidFill>
        <a:latin typeface="+mn-lt"/>
        <a:ea typeface="+mn-ea"/>
        <a:cs typeface="+mn-cs"/>
      </a:defRPr>
    </a:lvl6pPr>
    <a:lvl7pPr marL="2743165" algn="l" defTabSz="914388" rtl="0" eaLnBrk="1" latinLnBrk="0" hangingPunct="1">
      <a:defRPr sz="1800" kern="1200">
        <a:solidFill>
          <a:schemeClr val="tx1"/>
        </a:solidFill>
        <a:latin typeface="+mn-lt"/>
        <a:ea typeface="+mn-ea"/>
        <a:cs typeface="+mn-cs"/>
      </a:defRPr>
    </a:lvl7pPr>
    <a:lvl8pPr marL="3200359" algn="l" defTabSz="914388" rtl="0" eaLnBrk="1" latinLnBrk="0" hangingPunct="1">
      <a:defRPr sz="1800" kern="1200">
        <a:solidFill>
          <a:schemeClr val="tx1"/>
        </a:solidFill>
        <a:latin typeface="+mn-lt"/>
        <a:ea typeface="+mn-ea"/>
        <a:cs typeface="+mn-cs"/>
      </a:defRPr>
    </a:lvl8pPr>
    <a:lvl9pPr marL="3657554" algn="l" defTabSz="91438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3465F5B-9DCA-48F2-A62A-E80FBE980F2B}">
          <p14:sldIdLst>
            <p14:sldId id="257"/>
            <p14:sldId id="283"/>
            <p14:sldId id="290"/>
            <p14:sldId id="291"/>
            <p14:sldId id="263"/>
            <p14:sldId id="256"/>
            <p14:sldId id="286"/>
            <p14:sldId id="304"/>
            <p14:sldId id="284"/>
          </p14:sldIdLst>
        </p14:section>
        <p14:section name="Раздел без заголовка" id="{7430C692-BF28-4631-A611-05DD5B80DD5F}">
          <p14:sldIdLst>
            <p14:sldId id="300"/>
            <p14:sldId id="303"/>
            <p14:sldId id="282"/>
          </p14:sldIdLst>
        </p14:section>
      </p14:sectionLst>
    </p:ext>
    <p:ext uri="{EFAFB233-063F-42B5-8137-9DF3F51BA10A}">
      <p15:sldGuideLst xmlns:p15="http://schemas.microsoft.com/office/powerpoint/2012/main">
        <p15:guide id="1" orient="horz" pos="2161"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ECFF"/>
    <a:srgbClr val="EFF286"/>
    <a:srgbClr val="D5EC8C"/>
    <a:srgbClr val="FFFFCC"/>
    <a:srgbClr val="2E04E2"/>
    <a:srgbClr val="7030A0"/>
    <a:srgbClr val="99FFCC"/>
    <a:srgbClr val="0000FF"/>
    <a:srgbClr val="817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316" autoAdjust="0"/>
  </p:normalViewPr>
  <p:slideViewPr>
    <p:cSldViewPr snapToGrid="0">
      <p:cViewPr varScale="1">
        <p:scale>
          <a:sx n="109" d="100"/>
          <a:sy n="109" d="100"/>
        </p:scale>
        <p:origin x="588" y="102"/>
      </p:cViewPr>
      <p:guideLst>
        <p:guide orient="horz" pos="2161"/>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05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Баланс</a:t>
            </a:r>
            <a:r>
              <a:rPr lang="ru-RU" sz="1050" b="1" baseline="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бюджета на 2024 год и плановый период 2025-2026 годов</a:t>
            </a:r>
            <a:endParaRPr lang="ru-RU" sz="105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Доходы</c:v>
                </c:pt>
              </c:strCache>
            </c:strRef>
          </c:tx>
          <c:spPr>
            <a:solidFill>
              <a:schemeClr val="accent6"/>
            </a:solidFill>
            <a:ln>
              <a:noFill/>
            </a:ln>
            <a:effectLst/>
          </c:spPr>
          <c:invertIfNegative val="0"/>
          <c:cat>
            <c:strRef>
              <c:f>Лист1!$A$2:$A$4</c:f>
              <c:strCache>
                <c:ptCount val="3"/>
                <c:pt idx="0">
                  <c:v>2024 год</c:v>
                </c:pt>
                <c:pt idx="1">
                  <c:v>2025 год</c:v>
                </c:pt>
                <c:pt idx="2">
                  <c:v>2026 год</c:v>
                </c:pt>
              </c:strCache>
            </c:strRef>
          </c:cat>
          <c:val>
            <c:numRef>
              <c:f>Лист1!$B$2:$B$4</c:f>
              <c:numCache>
                <c:formatCode>General</c:formatCode>
                <c:ptCount val="3"/>
                <c:pt idx="0">
                  <c:v>183977</c:v>
                </c:pt>
                <c:pt idx="1">
                  <c:v>132531.5</c:v>
                </c:pt>
                <c:pt idx="2">
                  <c:v>137703.29999999999</c:v>
                </c:pt>
              </c:numCache>
            </c:numRef>
          </c:val>
          <c:extLst>
            <c:ext xmlns:c16="http://schemas.microsoft.com/office/drawing/2014/chart" uri="{C3380CC4-5D6E-409C-BE32-E72D297353CC}">
              <c16:uniqueId val="{00000000-9BB6-4FF2-ACDC-840B85163247}"/>
            </c:ext>
          </c:extLst>
        </c:ser>
        <c:ser>
          <c:idx val="1"/>
          <c:order val="1"/>
          <c:tx>
            <c:strRef>
              <c:f>Лист1!$C$1</c:f>
              <c:strCache>
                <c:ptCount val="1"/>
                <c:pt idx="0">
                  <c:v>Расходы</c:v>
                </c:pt>
              </c:strCache>
            </c:strRef>
          </c:tx>
          <c:spPr>
            <a:solidFill>
              <a:schemeClr val="accent5"/>
            </a:solidFill>
            <a:ln>
              <a:noFill/>
            </a:ln>
            <a:effectLst/>
          </c:spPr>
          <c:invertIfNegative val="0"/>
          <c:cat>
            <c:strRef>
              <c:f>Лист1!$A$2:$A$4</c:f>
              <c:strCache>
                <c:ptCount val="3"/>
                <c:pt idx="0">
                  <c:v>2024 год</c:v>
                </c:pt>
                <c:pt idx="1">
                  <c:v>2025 год</c:v>
                </c:pt>
                <c:pt idx="2">
                  <c:v>2026 год</c:v>
                </c:pt>
              </c:strCache>
            </c:strRef>
          </c:cat>
          <c:val>
            <c:numRef>
              <c:f>Лист1!$C$2:$C$4</c:f>
              <c:numCache>
                <c:formatCode>General</c:formatCode>
                <c:ptCount val="3"/>
                <c:pt idx="0">
                  <c:v>192277</c:v>
                </c:pt>
                <c:pt idx="1">
                  <c:v>132531.5</c:v>
                </c:pt>
                <c:pt idx="2">
                  <c:v>137703.29999999999</c:v>
                </c:pt>
              </c:numCache>
            </c:numRef>
          </c:val>
          <c:extLst>
            <c:ext xmlns:c16="http://schemas.microsoft.com/office/drawing/2014/chart" uri="{C3380CC4-5D6E-409C-BE32-E72D297353CC}">
              <c16:uniqueId val="{00000001-9BB6-4FF2-ACDC-840B85163247}"/>
            </c:ext>
          </c:extLst>
        </c:ser>
        <c:dLbls>
          <c:showLegendKey val="0"/>
          <c:showVal val="0"/>
          <c:showCatName val="0"/>
          <c:showSerName val="0"/>
          <c:showPercent val="0"/>
          <c:showBubbleSize val="0"/>
        </c:dLbls>
        <c:gapWidth val="219"/>
        <c:overlap val="-27"/>
        <c:axId val="378224496"/>
        <c:axId val="378224168"/>
      </c:barChart>
      <c:catAx>
        <c:axId val="37822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378224168"/>
        <c:crosses val="autoZero"/>
        <c:auto val="1"/>
        <c:lblAlgn val="ctr"/>
        <c:lblOffset val="100"/>
        <c:noMultiLvlLbl val="0"/>
      </c:catAx>
      <c:valAx>
        <c:axId val="378224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378224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0DB59-ABC3-4840-9F80-6E54891BDA48}" type="doc">
      <dgm:prSet loTypeId="urn:microsoft.com/office/officeart/2008/layout/VerticalCurvedList" loCatId="list" qsTypeId="urn:microsoft.com/office/officeart/2005/8/quickstyle/3d4" qsCatId="3D" csTypeId="urn:microsoft.com/office/officeart/2005/8/colors/colorful1" csCatId="colorful" phldr="1"/>
      <dgm:spPr/>
      <dgm:t>
        <a:bodyPr/>
        <a:lstStyle/>
        <a:p>
          <a:endParaRPr lang="ru-RU"/>
        </a:p>
      </dgm:t>
    </dgm:pt>
    <dgm:pt modelId="{EF5B6E39-1546-4BA8-BA85-0DE33F1E2828}">
      <dgm:prSet phldrT="[Текст]" custT="1"/>
      <dgm:spPr/>
      <dgm:t>
        <a:bodyPr/>
        <a:lstStyle/>
        <a:p>
          <a:pPr algn="just"/>
          <a:r>
            <a:rPr lang="ru-RU" sz="1600" dirty="0" smtClean="0">
              <a:solidFill>
                <a:schemeClr val="bg1"/>
              </a:solidFill>
              <a:latin typeface="Times New Roman" panose="02020603050405020304" pitchFamily="18" charset="0"/>
              <a:cs typeface="Times New Roman" panose="02020603050405020304" pitchFamily="18" charset="0"/>
            </a:rPr>
            <a:t>Бюджет – это форма образования и расходования денежных средств, предназначенных для финансового обеспечения задач и функций местного самоуправления.</a:t>
          </a:r>
          <a:endParaRPr lang="ru-RU" sz="1600" dirty="0">
            <a:solidFill>
              <a:schemeClr val="bg1"/>
            </a:solidFill>
            <a:latin typeface="Times New Roman" panose="02020603050405020304" pitchFamily="18" charset="0"/>
            <a:cs typeface="Times New Roman" panose="02020603050405020304" pitchFamily="18" charset="0"/>
          </a:endParaRPr>
        </a:p>
      </dgm:t>
    </dgm:pt>
    <dgm:pt modelId="{EF844100-D557-47EA-AEB1-274E78F969B5}" type="parTrans" cxnId="{E0A7F197-5173-456B-94AF-6237B43BEEEC}">
      <dgm:prSet/>
      <dgm:spPr/>
      <dgm:t>
        <a:bodyPr/>
        <a:lstStyle/>
        <a:p>
          <a:endParaRPr lang="ru-RU"/>
        </a:p>
      </dgm:t>
    </dgm:pt>
    <dgm:pt modelId="{6C87544C-972E-4613-8F9A-E14ED7311FBC}" type="sibTrans" cxnId="{E0A7F197-5173-456B-94AF-6237B43BEEEC}">
      <dgm:prSet/>
      <dgm:spPr/>
      <dgm:t>
        <a:bodyPr/>
        <a:lstStyle/>
        <a:p>
          <a:endParaRPr lang="ru-RU"/>
        </a:p>
      </dgm:t>
    </dgm:pt>
    <dgm:pt modelId="{94CAE96D-2F7B-467F-80A3-C52191ED7C29}">
      <dgm:prSet phldrT="[Текст]" custT="1"/>
      <dgm:spPr/>
      <dgm:t>
        <a:bodyPr/>
        <a:lstStyle/>
        <a:p>
          <a:pPr algn="just"/>
          <a:r>
            <a:rPr lang="ru-RU" sz="1600" dirty="0" smtClean="0">
              <a:latin typeface="Times New Roman" panose="02020603050405020304" pitchFamily="18" charset="0"/>
              <a:cs typeface="Times New Roman" panose="02020603050405020304" pitchFamily="18" charset="0"/>
            </a:rPr>
            <a:t>Доходы бюджета – денежные средства, поступающие в местный бюджет, за исключением средств, являющихся в соответствии с Бюджетным кодексом источниками финансирования дефицита бюджета.</a:t>
          </a:r>
          <a:endParaRPr lang="ru-RU" sz="1600" dirty="0">
            <a:latin typeface="Times New Roman" panose="02020603050405020304" pitchFamily="18" charset="0"/>
            <a:cs typeface="Times New Roman" panose="02020603050405020304" pitchFamily="18" charset="0"/>
          </a:endParaRPr>
        </a:p>
      </dgm:t>
    </dgm:pt>
    <dgm:pt modelId="{8A4929CB-4BE2-4C97-8B01-BCDD45223BC4}" type="parTrans" cxnId="{E5FE8468-F1C0-406A-A7D7-E51EE91E5D7A}">
      <dgm:prSet/>
      <dgm:spPr/>
      <dgm:t>
        <a:bodyPr/>
        <a:lstStyle/>
        <a:p>
          <a:endParaRPr lang="ru-RU"/>
        </a:p>
      </dgm:t>
    </dgm:pt>
    <dgm:pt modelId="{070FFB64-A1C2-4EDF-B78B-C4EE4BDBFF77}" type="sibTrans" cxnId="{E5FE8468-F1C0-406A-A7D7-E51EE91E5D7A}">
      <dgm:prSet/>
      <dgm:spPr/>
      <dgm:t>
        <a:bodyPr/>
        <a:lstStyle/>
        <a:p>
          <a:endParaRPr lang="ru-RU"/>
        </a:p>
      </dgm:t>
    </dgm:pt>
    <dgm:pt modelId="{18D514CE-6963-4D96-8DB6-13B3F0F4E047}">
      <dgm:prSet phldrT="[Текст]" custT="1"/>
      <dgm:spPr/>
      <dgm:t>
        <a:bodyPr/>
        <a:lstStyle/>
        <a:p>
          <a:pPr algn="just"/>
          <a:r>
            <a:rPr lang="ru-RU" sz="1600" dirty="0" smtClean="0">
              <a:latin typeface="Times New Roman" panose="02020603050405020304" pitchFamily="18" charset="0"/>
              <a:cs typeface="Times New Roman" panose="02020603050405020304" pitchFamily="18" charset="0"/>
            </a:rPr>
            <a:t>Расходы бюджета – выплачиваемые из местного бюджета денежные средства, за исключением средств, являющихся в соответствии с Бюджетным кодексом источниками финансирования дефицита бюджета.</a:t>
          </a:r>
          <a:endParaRPr lang="ru-RU" sz="1600" dirty="0">
            <a:latin typeface="Times New Roman" panose="02020603050405020304" pitchFamily="18" charset="0"/>
            <a:cs typeface="Times New Roman" panose="02020603050405020304" pitchFamily="18" charset="0"/>
          </a:endParaRPr>
        </a:p>
      </dgm:t>
    </dgm:pt>
    <dgm:pt modelId="{B91C9CC3-D82F-4963-8715-84D4FAA0DC24}" type="parTrans" cxnId="{ADC3A9B8-3A33-4061-B515-E65BD21FAC5E}">
      <dgm:prSet/>
      <dgm:spPr/>
      <dgm:t>
        <a:bodyPr/>
        <a:lstStyle/>
        <a:p>
          <a:endParaRPr lang="ru-RU"/>
        </a:p>
      </dgm:t>
    </dgm:pt>
    <dgm:pt modelId="{E2D2F476-1722-4930-A043-15F3A1442054}" type="sibTrans" cxnId="{ADC3A9B8-3A33-4061-B515-E65BD21FAC5E}">
      <dgm:prSet/>
      <dgm:spPr/>
      <dgm:t>
        <a:bodyPr/>
        <a:lstStyle/>
        <a:p>
          <a:endParaRPr lang="ru-RU"/>
        </a:p>
      </dgm:t>
    </dgm:pt>
    <dgm:pt modelId="{1F62A204-5A02-4F90-9B7C-D95655E82F4A}">
      <dgm:prSet phldrT="[Текст]" custT="1"/>
      <dgm:spPr/>
      <dgm:t>
        <a:bodyPr/>
        <a:lstStyle/>
        <a:p>
          <a:r>
            <a:rPr lang="ru-RU" sz="1600" dirty="0" smtClean="0">
              <a:latin typeface="Times New Roman" panose="02020603050405020304" pitchFamily="18" charset="0"/>
              <a:cs typeface="Times New Roman" panose="02020603050405020304" pitchFamily="18" charset="0"/>
            </a:rPr>
            <a:t>Дефицит – превышение расходов над расходами бюджета.</a:t>
          </a:r>
          <a:endParaRPr lang="ru-RU" sz="1600" dirty="0">
            <a:latin typeface="Times New Roman" panose="02020603050405020304" pitchFamily="18" charset="0"/>
            <a:cs typeface="Times New Roman" panose="02020603050405020304" pitchFamily="18" charset="0"/>
          </a:endParaRPr>
        </a:p>
      </dgm:t>
    </dgm:pt>
    <dgm:pt modelId="{B4F08A75-339D-4873-9EB6-40EA9174F18C}" type="parTrans" cxnId="{451C96D3-0BC7-4D24-BE03-FFCF8749F60A}">
      <dgm:prSet/>
      <dgm:spPr/>
      <dgm:t>
        <a:bodyPr/>
        <a:lstStyle/>
        <a:p>
          <a:endParaRPr lang="ru-RU"/>
        </a:p>
      </dgm:t>
    </dgm:pt>
    <dgm:pt modelId="{624ED001-B6BB-4BEC-9776-FCBCB0B9B1C3}" type="sibTrans" cxnId="{451C96D3-0BC7-4D24-BE03-FFCF8749F60A}">
      <dgm:prSet/>
      <dgm:spPr/>
      <dgm:t>
        <a:bodyPr/>
        <a:lstStyle/>
        <a:p>
          <a:endParaRPr lang="ru-RU"/>
        </a:p>
      </dgm:t>
    </dgm:pt>
    <dgm:pt modelId="{3856A7B4-0B05-45FF-B397-A4CF018271B6}">
      <dgm:prSet phldrT="[Текст]" custT="1"/>
      <dgm:spPr/>
      <dgm:t>
        <a:bodyPr/>
        <a:lstStyle/>
        <a:p>
          <a:r>
            <a:rPr lang="ru-RU" sz="1600" dirty="0" smtClean="0">
              <a:latin typeface="Times New Roman" panose="02020603050405020304" pitchFamily="18" charset="0"/>
              <a:cs typeface="Times New Roman" panose="02020603050405020304" pitchFamily="18" charset="0"/>
            </a:rPr>
            <a:t>Профицит – превышение доходов над расходами бюджета.</a:t>
          </a:r>
          <a:endParaRPr lang="ru-RU" sz="1600" dirty="0">
            <a:latin typeface="Times New Roman" panose="02020603050405020304" pitchFamily="18" charset="0"/>
            <a:cs typeface="Times New Roman" panose="02020603050405020304" pitchFamily="18" charset="0"/>
          </a:endParaRPr>
        </a:p>
      </dgm:t>
    </dgm:pt>
    <dgm:pt modelId="{D24ACFB9-32F9-4AC0-BC66-021EC4279682}" type="parTrans" cxnId="{9D7C50B6-CFA5-4897-9DFB-EEF8336F3766}">
      <dgm:prSet/>
      <dgm:spPr/>
      <dgm:t>
        <a:bodyPr/>
        <a:lstStyle/>
        <a:p>
          <a:endParaRPr lang="ru-RU"/>
        </a:p>
      </dgm:t>
    </dgm:pt>
    <dgm:pt modelId="{2413F7D1-4BA7-45E2-B0D7-52A4D108538E}" type="sibTrans" cxnId="{9D7C50B6-CFA5-4897-9DFB-EEF8336F3766}">
      <dgm:prSet/>
      <dgm:spPr/>
      <dgm:t>
        <a:bodyPr/>
        <a:lstStyle/>
        <a:p>
          <a:endParaRPr lang="ru-RU"/>
        </a:p>
      </dgm:t>
    </dgm:pt>
    <dgm:pt modelId="{40AAF4A9-F66D-4E28-9122-5A3B3301697F}" type="pres">
      <dgm:prSet presAssocID="{83B0DB59-ABC3-4840-9F80-6E54891BDA48}" presName="Name0" presStyleCnt="0">
        <dgm:presLayoutVars>
          <dgm:chMax val="7"/>
          <dgm:chPref val="7"/>
          <dgm:dir/>
        </dgm:presLayoutVars>
      </dgm:prSet>
      <dgm:spPr/>
      <dgm:t>
        <a:bodyPr/>
        <a:lstStyle/>
        <a:p>
          <a:endParaRPr lang="ru-RU"/>
        </a:p>
      </dgm:t>
    </dgm:pt>
    <dgm:pt modelId="{AA6D764C-1A3A-4E57-9BDB-9CE1455436F9}" type="pres">
      <dgm:prSet presAssocID="{83B0DB59-ABC3-4840-9F80-6E54891BDA48}" presName="Name1" presStyleCnt="0"/>
      <dgm:spPr/>
    </dgm:pt>
    <dgm:pt modelId="{4D846088-335E-4518-9F48-2B69FFEA01C0}" type="pres">
      <dgm:prSet presAssocID="{83B0DB59-ABC3-4840-9F80-6E54891BDA48}" presName="cycle" presStyleCnt="0"/>
      <dgm:spPr/>
    </dgm:pt>
    <dgm:pt modelId="{98D9D57F-04E0-4A46-BEB4-AF14C48F6246}" type="pres">
      <dgm:prSet presAssocID="{83B0DB59-ABC3-4840-9F80-6E54891BDA48}" presName="srcNode" presStyleLbl="node1" presStyleIdx="0" presStyleCnt="5"/>
      <dgm:spPr/>
    </dgm:pt>
    <dgm:pt modelId="{DAFD0B28-477B-430D-9874-0FF1E4A515AC}" type="pres">
      <dgm:prSet presAssocID="{83B0DB59-ABC3-4840-9F80-6E54891BDA48}" presName="conn" presStyleLbl="parChTrans1D2" presStyleIdx="0" presStyleCnt="1"/>
      <dgm:spPr/>
      <dgm:t>
        <a:bodyPr/>
        <a:lstStyle/>
        <a:p>
          <a:endParaRPr lang="ru-RU"/>
        </a:p>
      </dgm:t>
    </dgm:pt>
    <dgm:pt modelId="{09538142-8704-471C-A8DE-4A275994D687}" type="pres">
      <dgm:prSet presAssocID="{83B0DB59-ABC3-4840-9F80-6E54891BDA48}" presName="extraNode" presStyleLbl="node1" presStyleIdx="0" presStyleCnt="5"/>
      <dgm:spPr/>
    </dgm:pt>
    <dgm:pt modelId="{9BB9BBB8-FF2A-4DBB-8CC2-0C1FC16AC63E}" type="pres">
      <dgm:prSet presAssocID="{83B0DB59-ABC3-4840-9F80-6E54891BDA48}" presName="dstNode" presStyleLbl="node1" presStyleIdx="0" presStyleCnt="5"/>
      <dgm:spPr/>
    </dgm:pt>
    <dgm:pt modelId="{769E0C7D-2DCB-4BD2-80A4-2D41B2EB8D46}" type="pres">
      <dgm:prSet presAssocID="{EF5B6E39-1546-4BA8-BA85-0DE33F1E2828}" presName="text_1" presStyleLbl="node1" presStyleIdx="0" presStyleCnt="5">
        <dgm:presLayoutVars>
          <dgm:bulletEnabled val="1"/>
        </dgm:presLayoutVars>
      </dgm:prSet>
      <dgm:spPr/>
      <dgm:t>
        <a:bodyPr/>
        <a:lstStyle/>
        <a:p>
          <a:endParaRPr lang="ru-RU"/>
        </a:p>
      </dgm:t>
    </dgm:pt>
    <dgm:pt modelId="{72872934-BE2B-4156-B6BE-A75D5E6EA7C3}" type="pres">
      <dgm:prSet presAssocID="{EF5B6E39-1546-4BA8-BA85-0DE33F1E2828}" presName="accent_1" presStyleCnt="0"/>
      <dgm:spPr/>
    </dgm:pt>
    <dgm:pt modelId="{343C3AEE-7CED-4BC5-B370-8BB62E623D34}" type="pres">
      <dgm:prSet presAssocID="{EF5B6E39-1546-4BA8-BA85-0DE33F1E2828}" presName="accentRepeatNode" presStyleLbl="solidFgAcc1" presStyleIdx="0" presStyleCnt="5"/>
      <dgm:spPr/>
    </dgm:pt>
    <dgm:pt modelId="{62E6AB39-DCC8-4238-BF72-AF96B91AE9D4}" type="pres">
      <dgm:prSet presAssocID="{94CAE96D-2F7B-467F-80A3-C52191ED7C29}" presName="text_2" presStyleLbl="node1" presStyleIdx="1" presStyleCnt="5">
        <dgm:presLayoutVars>
          <dgm:bulletEnabled val="1"/>
        </dgm:presLayoutVars>
      </dgm:prSet>
      <dgm:spPr/>
      <dgm:t>
        <a:bodyPr/>
        <a:lstStyle/>
        <a:p>
          <a:endParaRPr lang="ru-RU"/>
        </a:p>
      </dgm:t>
    </dgm:pt>
    <dgm:pt modelId="{9251EBA5-E6B0-4976-81CE-F2B60D23F38C}" type="pres">
      <dgm:prSet presAssocID="{94CAE96D-2F7B-467F-80A3-C52191ED7C29}" presName="accent_2" presStyleCnt="0"/>
      <dgm:spPr/>
    </dgm:pt>
    <dgm:pt modelId="{6F47A77B-741F-4CD9-8B70-8BCE5BF88225}" type="pres">
      <dgm:prSet presAssocID="{94CAE96D-2F7B-467F-80A3-C52191ED7C29}" presName="accentRepeatNode" presStyleLbl="solidFgAcc1" presStyleIdx="1" presStyleCnt="5"/>
      <dgm:spPr/>
    </dgm:pt>
    <dgm:pt modelId="{58A49052-DC10-48D9-8C65-2916DE3A48FE}" type="pres">
      <dgm:prSet presAssocID="{18D514CE-6963-4D96-8DB6-13B3F0F4E047}" presName="text_3" presStyleLbl="node1" presStyleIdx="2" presStyleCnt="5">
        <dgm:presLayoutVars>
          <dgm:bulletEnabled val="1"/>
        </dgm:presLayoutVars>
      </dgm:prSet>
      <dgm:spPr/>
      <dgm:t>
        <a:bodyPr/>
        <a:lstStyle/>
        <a:p>
          <a:endParaRPr lang="ru-RU"/>
        </a:p>
      </dgm:t>
    </dgm:pt>
    <dgm:pt modelId="{58865AE9-871E-45FB-9CDA-0810EA450593}" type="pres">
      <dgm:prSet presAssocID="{18D514CE-6963-4D96-8DB6-13B3F0F4E047}" presName="accent_3" presStyleCnt="0"/>
      <dgm:spPr/>
    </dgm:pt>
    <dgm:pt modelId="{AFD4B61D-6D4E-4F07-ADBE-3A0D69D0EBE8}" type="pres">
      <dgm:prSet presAssocID="{18D514CE-6963-4D96-8DB6-13B3F0F4E047}" presName="accentRepeatNode" presStyleLbl="solidFgAcc1" presStyleIdx="2" presStyleCnt="5"/>
      <dgm:spPr/>
    </dgm:pt>
    <dgm:pt modelId="{34BD6C2A-9D15-472A-8A58-F7E53F9CB405}" type="pres">
      <dgm:prSet presAssocID="{1F62A204-5A02-4F90-9B7C-D95655E82F4A}" presName="text_4" presStyleLbl="node1" presStyleIdx="3" presStyleCnt="5">
        <dgm:presLayoutVars>
          <dgm:bulletEnabled val="1"/>
        </dgm:presLayoutVars>
      </dgm:prSet>
      <dgm:spPr/>
      <dgm:t>
        <a:bodyPr/>
        <a:lstStyle/>
        <a:p>
          <a:endParaRPr lang="ru-RU"/>
        </a:p>
      </dgm:t>
    </dgm:pt>
    <dgm:pt modelId="{5CD2FB01-3428-420B-9E5F-A2D31CC2F6FA}" type="pres">
      <dgm:prSet presAssocID="{1F62A204-5A02-4F90-9B7C-D95655E82F4A}" presName="accent_4" presStyleCnt="0"/>
      <dgm:spPr/>
    </dgm:pt>
    <dgm:pt modelId="{5231991D-419A-49B7-B6FD-ACFEA7A2FA1E}" type="pres">
      <dgm:prSet presAssocID="{1F62A204-5A02-4F90-9B7C-D95655E82F4A}" presName="accentRepeatNode" presStyleLbl="solidFgAcc1" presStyleIdx="3" presStyleCnt="5"/>
      <dgm:spPr/>
    </dgm:pt>
    <dgm:pt modelId="{DCCBBDD3-61F9-4F7C-AFCD-4AA1DFD89AB7}" type="pres">
      <dgm:prSet presAssocID="{3856A7B4-0B05-45FF-B397-A4CF018271B6}" presName="text_5" presStyleLbl="node1" presStyleIdx="4" presStyleCnt="5">
        <dgm:presLayoutVars>
          <dgm:bulletEnabled val="1"/>
        </dgm:presLayoutVars>
      </dgm:prSet>
      <dgm:spPr/>
      <dgm:t>
        <a:bodyPr/>
        <a:lstStyle/>
        <a:p>
          <a:endParaRPr lang="ru-RU"/>
        </a:p>
      </dgm:t>
    </dgm:pt>
    <dgm:pt modelId="{DE05076B-5EF7-4C37-8F0C-58DA285CF7F3}" type="pres">
      <dgm:prSet presAssocID="{3856A7B4-0B05-45FF-B397-A4CF018271B6}" presName="accent_5" presStyleCnt="0"/>
      <dgm:spPr/>
    </dgm:pt>
    <dgm:pt modelId="{3AF86132-5D4A-449F-AD8E-4888C9BF86CF}" type="pres">
      <dgm:prSet presAssocID="{3856A7B4-0B05-45FF-B397-A4CF018271B6}" presName="accentRepeatNode" presStyleLbl="solidFgAcc1" presStyleIdx="4" presStyleCnt="5"/>
      <dgm:spPr/>
    </dgm:pt>
  </dgm:ptLst>
  <dgm:cxnLst>
    <dgm:cxn modelId="{4CABA3FD-7F9A-44DF-9055-A2D2E57E2395}" type="presOf" srcId="{18D514CE-6963-4D96-8DB6-13B3F0F4E047}" destId="{58A49052-DC10-48D9-8C65-2916DE3A48FE}" srcOrd="0" destOrd="0" presId="urn:microsoft.com/office/officeart/2008/layout/VerticalCurvedList"/>
    <dgm:cxn modelId="{3F381821-E4E6-4373-BC8B-5C69C4B79A5E}" type="presOf" srcId="{EF5B6E39-1546-4BA8-BA85-0DE33F1E2828}" destId="{769E0C7D-2DCB-4BD2-80A4-2D41B2EB8D46}" srcOrd="0" destOrd="0" presId="urn:microsoft.com/office/officeart/2008/layout/VerticalCurvedList"/>
    <dgm:cxn modelId="{E0A7F197-5173-456B-94AF-6237B43BEEEC}" srcId="{83B0DB59-ABC3-4840-9F80-6E54891BDA48}" destId="{EF5B6E39-1546-4BA8-BA85-0DE33F1E2828}" srcOrd="0" destOrd="0" parTransId="{EF844100-D557-47EA-AEB1-274E78F969B5}" sibTransId="{6C87544C-972E-4613-8F9A-E14ED7311FBC}"/>
    <dgm:cxn modelId="{3EC63271-9C3C-4AC8-934A-06E53A3927E8}" type="presOf" srcId="{1F62A204-5A02-4F90-9B7C-D95655E82F4A}" destId="{34BD6C2A-9D15-472A-8A58-F7E53F9CB405}" srcOrd="0" destOrd="0" presId="urn:microsoft.com/office/officeart/2008/layout/VerticalCurvedList"/>
    <dgm:cxn modelId="{E5FE8468-F1C0-406A-A7D7-E51EE91E5D7A}" srcId="{83B0DB59-ABC3-4840-9F80-6E54891BDA48}" destId="{94CAE96D-2F7B-467F-80A3-C52191ED7C29}" srcOrd="1" destOrd="0" parTransId="{8A4929CB-4BE2-4C97-8B01-BCDD45223BC4}" sibTransId="{070FFB64-A1C2-4EDF-B78B-C4EE4BDBFF77}"/>
    <dgm:cxn modelId="{ADC3A9B8-3A33-4061-B515-E65BD21FAC5E}" srcId="{83B0DB59-ABC3-4840-9F80-6E54891BDA48}" destId="{18D514CE-6963-4D96-8DB6-13B3F0F4E047}" srcOrd="2" destOrd="0" parTransId="{B91C9CC3-D82F-4963-8715-84D4FAA0DC24}" sibTransId="{E2D2F476-1722-4930-A043-15F3A1442054}"/>
    <dgm:cxn modelId="{2A8AEC3C-0403-431F-A5F0-9151E72EBC54}" type="presOf" srcId="{83B0DB59-ABC3-4840-9F80-6E54891BDA48}" destId="{40AAF4A9-F66D-4E28-9122-5A3B3301697F}" srcOrd="0" destOrd="0" presId="urn:microsoft.com/office/officeart/2008/layout/VerticalCurvedList"/>
    <dgm:cxn modelId="{A6071653-0144-40DC-A010-1938407A4D35}" type="presOf" srcId="{3856A7B4-0B05-45FF-B397-A4CF018271B6}" destId="{DCCBBDD3-61F9-4F7C-AFCD-4AA1DFD89AB7}" srcOrd="0" destOrd="0" presId="urn:microsoft.com/office/officeart/2008/layout/VerticalCurvedList"/>
    <dgm:cxn modelId="{6F221587-47F5-4032-9C8E-4447553160B4}" type="presOf" srcId="{6C87544C-972E-4613-8F9A-E14ED7311FBC}" destId="{DAFD0B28-477B-430D-9874-0FF1E4A515AC}" srcOrd="0" destOrd="0" presId="urn:microsoft.com/office/officeart/2008/layout/VerticalCurvedList"/>
    <dgm:cxn modelId="{451C96D3-0BC7-4D24-BE03-FFCF8749F60A}" srcId="{83B0DB59-ABC3-4840-9F80-6E54891BDA48}" destId="{1F62A204-5A02-4F90-9B7C-D95655E82F4A}" srcOrd="3" destOrd="0" parTransId="{B4F08A75-339D-4873-9EB6-40EA9174F18C}" sibTransId="{624ED001-B6BB-4BEC-9776-FCBCB0B9B1C3}"/>
    <dgm:cxn modelId="{BCA0689D-2054-41F5-AAB1-651ED9D524CD}" type="presOf" srcId="{94CAE96D-2F7B-467F-80A3-C52191ED7C29}" destId="{62E6AB39-DCC8-4238-BF72-AF96B91AE9D4}" srcOrd="0" destOrd="0" presId="urn:microsoft.com/office/officeart/2008/layout/VerticalCurvedList"/>
    <dgm:cxn modelId="{9D7C50B6-CFA5-4897-9DFB-EEF8336F3766}" srcId="{83B0DB59-ABC3-4840-9F80-6E54891BDA48}" destId="{3856A7B4-0B05-45FF-B397-A4CF018271B6}" srcOrd="4" destOrd="0" parTransId="{D24ACFB9-32F9-4AC0-BC66-021EC4279682}" sibTransId="{2413F7D1-4BA7-45E2-B0D7-52A4D108538E}"/>
    <dgm:cxn modelId="{6A6951F1-2A98-4343-9F1A-D5F837DEC6CD}" type="presParOf" srcId="{40AAF4A9-F66D-4E28-9122-5A3B3301697F}" destId="{AA6D764C-1A3A-4E57-9BDB-9CE1455436F9}" srcOrd="0" destOrd="0" presId="urn:microsoft.com/office/officeart/2008/layout/VerticalCurvedList"/>
    <dgm:cxn modelId="{D6D161CE-2FC8-4DE6-8A32-1524E1531B40}" type="presParOf" srcId="{AA6D764C-1A3A-4E57-9BDB-9CE1455436F9}" destId="{4D846088-335E-4518-9F48-2B69FFEA01C0}" srcOrd="0" destOrd="0" presId="urn:microsoft.com/office/officeart/2008/layout/VerticalCurvedList"/>
    <dgm:cxn modelId="{994DFEF2-A1A5-4AB1-AE25-BF83C945179D}" type="presParOf" srcId="{4D846088-335E-4518-9F48-2B69FFEA01C0}" destId="{98D9D57F-04E0-4A46-BEB4-AF14C48F6246}" srcOrd="0" destOrd="0" presId="urn:microsoft.com/office/officeart/2008/layout/VerticalCurvedList"/>
    <dgm:cxn modelId="{388919C7-7F55-4AF1-9044-6A7CA4A52691}" type="presParOf" srcId="{4D846088-335E-4518-9F48-2B69FFEA01C0}" destId="{DAFD0B28-477B-430D-9874-0FF1E4A515AC}" srcOrd="1" destOrd="0" presId="urn:microsoft.com/office/officeart/2008/layout/VerticalCurvedList"/>
    <dgm:cxn modelId="{44F758EB-6D70-4464-A57D-CE51FBC184F5}" type="presParOf" srcId="{4D846088-335E-4518-9F48-2B69FFEA01C0}" destId="{09538142-8704-471C-A8DE-4A275994D687}" srcOrd="2" destOrd="0" presId="urn:microsoft.com/office/officeart/2008/layout/VerticalCurvedList"/>
    <dgm:cxn modelId="{DF766CFE-4968-4BE9-A5D6-2602153DE35D}" type="presParOf" srcId="{4D846088-335E-4518-9F48-2B69FFEA01C0}" destId="{9BB9BBB8-FF2A-4DBB-8CC2-0C1FC16AC63E}" srcOrd="3" destOrd="0" presId="urn:microsoft.com/office/officeart/2008/layout/VerticalCurvedList"/>
    <dgm:cxn modelId="{412F20FF-BD09-4D55-9768-F26D6B878DBA}" type="presParOf" srcId="{AA6D764C-1A3A-4E57-9BDB-9CE1455436F9}" destId="{769E0C7D-2DCB-4BD2-80A4-2D41B2EB8D46}" srcOrd="1" destOrd="0" presId="urn:microsoft.com/office/officeart/2008/layout/VerticalCurvedList"/>
    <dgm:cxn modelId="{0699E419-FCC2-46BB-AB0D-B6A80DD2E239}" type="presParOf" srcId="{AA6D764C-1A3A-4E57-9BDB-9CE1455436F9}" destId="{72872934-BE2B-4156-B6BE-A75D5E6EA7C3}" srcOrd="2" destOrd="0" presId="urn:microsoft.com/office/officeart/2008/layout/VerticalCurvedList"/>
    <dgm:cxn modelId="{9B58C78E-A764-4C48-9486-9710903BE4E6}" type="presParOf" srcId="{72872934-BE2B-4156-B6BE-A75D5E6EA7C3}" destId="{343C3AEE-7CED-4BC5-B370-8BB62E623D34}" srcOrd="0" destOrd="0" presId="urn:microsoft.com/office/officeart/2008/layout/VerticalCurvedList"/>
    <dgm:cxn modelId="{67DCEBDD-4F51-4FE0-A7FA-A9E2172E682A}" type="presParOf" srcId="{AA6D764C-1A3A-4E57-9BDB-9CE1455436F9}" destId="{62E6AB39-DCC8-4238-BF72-AF96B91AE9D4}" srcOrd="3" destOrd="0" presId="urn:microsoft.com/office/officeart/2008/layout/VerticalCurvedList"/>
    <dgm:cxn modelId="{48DAA55E-41A5-4B4C-9BEA-26884EDF1786}" type="presParOf" srcId="{AA6D764C-1A3A-4E57-9BDB-9CE1455436F9}" destId="{9251EBA5-E6B0-4976-81CE-F2B60D23F38C}" srcOrd="4" destOrd="0" presId="urn:microsoft.com/office/officeart/2008/layout/VerticalCurvedList"/>
    <dgm:cxn modelId="{48E3C5CE-6624-44A7-B9D1-4081D34FA362}" type="presParOf" srcId="{9251EBA5-E6B0-4976-81CE-F2B60D23F38C}" destId="{6F47A77B-741F-4CD9-8B70-8BCE5BF88225}" srcOrd="0" destOrd="0" presId="urn:microsoft.com/office/officeart/2008/layout/VerticalCurvedList"/>
    <dgm:cxn modelId="{D37EACDA-F711-4051-9258-A79A6CCF8A6B}" type="presParOf" srcId="{AA6D764C-1A3A-4E57-9BDB-9CE1455436F9}" destId="{58A49052-DC10-48D9-8C65-2916DE3A48FE}" srcOrd="5" destOrd="0" presId="urn:microsoft.com/office/officeart/2008/layout/VerticalCurvedList"/>
    <dgm:cxn modelId="{61C62477-95E8-4664-A81D-F2CFAB793552}" type="presParOf" srcId="{AA6D764C-1A3A-4E57-9BDB-9CE1455436F9}" destId="{58865AE9-871E-45FB-9CDA-0810EA450593}" srcOrd="6" destOrd="0" presId="urn:microsoft.com/office/officeart/2008/layout/VerticalCurvedList"/>
    <dgm:cxn modelId="{7FE6987C-4A78-4E71-8BAF-AE03DDE18A24}" type="presParOf" srcId="{58865AE9-871E-45FB-9CDA-0810EA450593}" destId="{AFD4B61D-6D4E-4F07-ADBE-3A0D69D0EBE8}" srcOrd="0" destOrd="0" presId="urn:microsoft.com/office/officeart/2008/layout/VerticalCurvedList"/>
    <dgm:cxn modelId="{1F28095E-7B87-4A1E-85F9-EC85FA17D9DF}" type="presParOf" srcId="{AA6D764C-1A3A-4E57-9BDB-9CE1455436F9}" destId="{34BD6C2A-9D15-472A-8A58-F7E53F9CB405}" srcOrd="7" destOrd="0" presId="urn:microsoft.com/office/officeart/2008/layout/VerticalCurvedList"/>
    <dgm:cxn modelId="{AE85AF56-18FA-4CD2-955F-085C7C8D95DC}" type="presParOf" srcId="{AA6D764C-1A3A-4E57-9BDB-9CE1455436F9}" destId="{5CD2FB01-3428-420B-9E5F-A2D31CC2F6FA}" srcOrd="8" destOrd="0" presId="urn:microsoft.com/office/officeart/2008/layout/VerticalCurvedList"/>
    <dgm:cxn modelId="{1B5C62BC-B438-4F39-AD5F-995EF5708F1C}" type="presParOf" srcId="{5CD2FB01-3428-420B-9E5F-A2D31CC2F6FA}" destId="{5231991D-419A-49B7-B6FD-ACFEA7A2FA1E}" srcOrd="0" destOrd="0" presId="urn:microsoft.com/office/officeart/2008/layout/VerticalCurvedList"/>
    <dgm:cxn modelId="{1E2E2A54-7D0B-4290-B578-156CE67733A0}" type="presParOf" srcId="{AA6D764C-1A3A-4E57-9BDB-9CE1455436F9}" destId="{DCCBBDD3-61F9-4F7C-AFCD-4AA1DFD89AB7}" srcOrd="9" destOrd="0" presId="urn:microsoft.com/office/officeart/2008/layout/VerticalCurvedList"/>
    <dgm:cxn modelId="{2348A3F3-73DC-4D3A-BF89-30219F53E2CA}" type="presParOf" srcId="{AA6D764C-1A3A-4E57-9BDB-9CE1455436F9}" destId="{DE05076B-5EF7-4C37-8F0C-58DA285CF7F3}" srcOrd="10" destOrd="0" presId="urn:microsoft.com/office/officeart/2008/layout/VerticalCurvedList"/>
    <dgm:cxn modelId="{F8407DB5-A026-401E-BE59-8E43223758A3}" type="presParOf" srcId="{DE05076B-5EF7-4C37-8F0C-58DA285CF7F3}" destId="{3AF86132-5D4A-449F-AD8E-4888C9BF86C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84BA68-A7DB-41F2-9D11-18B06DA4ACD7}" type="doc">
      <dgm:prSet loTypeId="urn:microsoft.com/office/officeart/2008/layout/VerticalCurvedList" loCatId="list" qsTypeId="urn:microsoft.com/office/officeart/2005/8/quickstyle/3d4" qsCatId="3D" csTypeId="urn:microsoft.com/office/officeart/2005/8/colors/colorful1" csCatId="colorful" phldr="1"/>
      <dgm:spPr/>
      <dgm:t>
        <a:bodyPr/>
        <a:lstStyle/>
        <a:p>
          <a:endParaRPr lang="ru-RU"/>
        </a:p>
      </dgm:t>
    </dgm:pt>
    <dgm:pt modelId="{DE5B5FDF-A433-4757-91B9-5A2B578C629F}">
      <dgm:prSet phldrT="[Текст]" custT="1"/>
      <dgm:spPr/>
      <dgm:t>
        <a:bodyPr/>
        <a:lstStyle/>
        <a:p>
          <a:r>
            <a:rPr lang="ru-RU" sz="1600" dirty="0" smtClean="0">
              <a:latin typeface="Times New Roman" panose="02020603050405020304" pitchFamily="18" charset="0"/>
              <a:cs typeface="Times New Roman" panose="02020603050405020304" pitchFamily="18" charset="0"/>
            </a:rPr>
            <a:t>Субвенции – межбюджетные трансферты, которые предоставляются на финансирование отдельных государственных полномочий.</a:t>
          </a:r>
          <a:endParaRPr lang="ru-RU" sz="1600" dirty="0">
            <a:latin typeface="Times New Roman" panose="02020603050405020304" pitchFamily="18" charset="0"/>
            <a:cs typeface="Times New Roman" panose="02020603050405020304" pitchFamily="18" charset="0"/>
          </a:endParaRPr>
        </a:p>
      </dgm:t>
    </dgm:pt>
    <dgm:pt modelId="{67BF3B42-89D4-4DF8-9701-8EE78184556C}" type="parTrans" cxnId="{5A7F6D8F-FE1F-4CD6-B6C9-3A3AB8BD08EB}">
      <dgm:prSet/>
      <dgm:spPr/>
      <dgm:t>
        <a:bodyPr/>
        <a:lstStyle/>
        <a:p>
          <a:endParaRPr lang="ru-RU"/>
        </a:p>
      </dgm:t>
    </dgm:pt>
    <dgm:pt modelId="{AB08370C-2A27-4E51-8EB3-2E65776B3944}" type="sibTrans" cxnId="{5A7F6D8F-FE1F-4CD6-B6C9-3A3AB8BD08EB}">
      <dgm:prSet/>
      <dgm:spPr/>
      <dgm:t>
        <a:bodyPr/>
        <a:lstStyle/>
        <a:p>
          <a:endParaRPr lang="ru-RU"/>
        </a:p>
      </dgm:t>
    </dgm:pt>
    <dgm:pt modelId="{019CF3A0-491A-4045-B426-26FD8BB120E9}">
      <dgm:prSet phldrT="[Текст]" custT="1"/>
      <dgm:spPr/>
      <dgm:t>
        <a:bodyPr/>
        <a:lstStyle/>
        <a:p>
          <a:r>
            <a:rPr lang="ru-RU" sz="1600" dirty="0" smtClean="0">
              <a:latin typeface="Times New Roman" panose="02020603050405020304" pitchFamily="18" charset="0"/>
              <a:cs typeface="Times New Roman" panose="02020603050405020304" pitchFamily="18" charset="0"/>
            </a:rPr>
            <a:t>Субсидии – межбюджетные трансферты, которые предоставляются на условиях долевого </a:t>
          </a:r>
          <a:r>
            <a:rPr lang="ru-RU" sz="1600" dirty="0" err="1" smtClean="0">
              <a:latin typeface="Times New Roman" panose="02020603050405020304" pitchFamily="18" charset="0"/>
              <a:cs typeface="Times New Roman" panose="02020603050405020304" pitchFamily="18" charset="0"/>
            </a:rPr>
            <a:t>софинансирования</a:t>
          </a:r>
          <a:r>
            <a:rPr lang="ru-RU" sz="1600" dirty="0" smtClean="0">
              <a:latin typeface="Times New Roman" panose="02020603050405020304" pitchFamily="18" charset="0"/>
              <a:cs typeface="Times New Roman" panose="02020603050405020304" pitchFamily="18" charset="0"/>
            </a:rPr>
            <a:t> расходов местного бюджета.</a:t>
          </a:r>
          <a:endParaRPr lang="ru-RU" sz="1600" dirty="0">
            <a:latin typeface="Times New Roman" panose="02020603050405020304" pitchFamily="18" charset="0"/>
            <a:cs typeface="Times New Roman" panose="02020603050405020304" pitchFamily="18" charset="0"/>
          </a:endParaRPr>
        </a:p>
      </dgm:t>
    </dgm:pt>
    <dgm:pt modelId="{6BB57E88-033E-4CF4-8822-4F5219FA8DB3}" type="parTrans" cxnId="{07B767DD-093F-408F-A3A7-EE0978DE08B1}">
      <dgm:prSet/>
      <dgm:spPr/>
      <dgm:t>
        <a:bodyPr/>
        <a:lstStyle/>
        <a:p>
          <a:endParaRPr lang="ru-RU"/>
        </a:p>
      </dgm:t>
    </dgm:pt>
    <dgm:pt modelId="{1EFC2B4D-E12E-4203-8BE3-CC94C5E5BA8C}" type="sibTrans" cxnId="{07B767DD-093F-408F-A3A7-EE0978DE08B1}">
      <dgm:prSet/>
      <dgm:spPr/>
      <dgm:t>
        <a:bodyPr/>
        <a:lstStyle/>
        <a:p>
          <a:endParaRPr lang="ru-RU"/>
        </a:p>
      </dgm:t>
    </dgm:pt>
    <dgm:pt modelId="{E634E141-31D6-48DF-8202-88873AC04765}">
      <dgm:prSet phldrT="[Текст]" custT="1"/>
      <dgm:spPr/>
      <dgm:t>
        <a:bodyPr/>
        <a:lstStyle/>
        <a:p>
          <a:r>
            <a:rPr lang="ru-RU" sz="1600" dirty="0" smtClean="0">
              <a:latin typeface="Times New Roman" panose="02020603050405020304" pitchFamily="18" charset="0"/>
              <a:cs typeface="Times New Roman" panose="02020603050405020304" pitchFamily="18" charset="0"/>
            </a:rPr>
            <a:t>Муниципальная программа – комплекс мероприятий, увязанных по ресурсам, срокам и исполнителям, направленных на достижение целей социально-экономического развития МО «</a:t>
          </a:r>
          <a:r>
            <a:rPr lang="ru-RU" sz="1600" dirty="0" err="1" smtClean="0">
              <a:latin typeface="Times New Roman" panose="02020603050405020304" pitchFamily="18" charset="0"/>
              <a:cs typeface="Times New Roman" panose="02020603050405020304" pitchFamily="18" charset="0"/>
            </a:rPr>
            <a:t>Купчино</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72DDA283-CF1F-490A-881B-1F461EB43521}" type="parTrans" cxnId="{7BFE3F36-02BF-45D1-9B97-6C4A355D18AF}">
      <dgm:prSet/>
      <dgm:spPr/>
      <dgm:t>
        <a:bodyPr/>
        <a:lstStyle/>
        <a:p>
          <a:endParaRPr lang="ru-RU"/>
        </a:p>
      </dgm:t>
    </dgm:pt>
    <dgm:pt modelId="{ADB288C4-05B7-4F2D-AA6B-840436EFBA74}" type="sibTrans" cxnId="{7BFE3F36-02BF-45D1-9B97-6C4A355D18AF}">
      <dgm:prSet/>
      <dgm:spPr/>
      <dgm:t>
        <a:bodyPr/>
        <a:lstStyle/>
        <a:p>
          <a:endParaRPr lang="ru-RU"/>
        </a:p>
      </dgm:t>
    </dgm:pt>
    <dgm:pt modelId="{C325E6D4-9081-4F23-9FEC-D0DC921906D9}">
      <dgm:prSet phldrT="[Текст]" custT="1"/>
      <dgm:spPr/>
      <dgm:t>
        <a:bodyPr/>
        <a:lstStyle/>
        <a:p>
          <a:r>
            <a:rPr lang="ru-RU" dirty="0" smtClean="0">
              <a:latin typeface="Times New Roman" panose="02020603050405020304" pitchFamily="18" charset="0"/>
              <a:cs typeface="Times New Roman" panose="02020603050405020304" pitchFamily="18" charset="0"/>
            </a:rPr>
            <a:t>Дотации – межбюджетные трансферты, предоставляемые на безвозмездной и безвозвратной основе без установления направлений и (или) условий их использования.</a:t>
          </a:r>
          <a:endParaRPr lang="ru-RU" sz="1600" dirty="0">
            <a:latin typeface="Times New Roman" panose="02020603050405020304" pitchFamily="18" charset="0"/>
            <a:cs typeface="Times New Roman" panose="02020603050405020304" pitchFamily="18" charset="0"/>
          </a:endParaRPr>
        </a:p>
      </dgm:t>
    </dgm:pt>
    <dgm:pt modelId="{F55DA1AF-DF43-41A8-9EF8-76A4F764288C}" type="parTrans" cxnId="{F00470BA-DEA3-41E2-98A9-F942E4CB7541}">
      <dgm:prSet/>
      <dgm:spPr/>
      <dgm:t>
        <a:bodyPr/>
        <a:lstStyle/>
        <a:p>
          <a:endParaRPr lang="ru-RU"/>
        </a:p>
      </dgm:t>
    </dgm:pt>
    <dgm:pt modelId="{3595E068-60F6-44E5-AB2D-469137E7E745}" type="sibTrans" cxnId="{F00470BA-DEA3-41E2-98A9-F942E4CB7541}">
      <dgm:prSet/>
      <dgm:spPr/>
      <dgm:t>
        <a:bodyPr/>
        <a:lstStyle/>
        <a:p>
          <a:endParaRPr lang="ru-RU"/>
        </a:p>
      </dgm:t>
    </dgm:pt>
    <dgm:pt modelId="{A7762EC4-4B75-41AE-A08B-6BC7892A1BAF}">
      <dgm:prSet phldrT="[Текст]" custT="1"/>
      <dgm:spPr/>
      <dgm:t>
        <a:bodyPr/>
        <a:lstStyle/>
        <a:p>
          <a:r>
            <a:rPr lang="ru-RU" dirty="0" smtClean="0">
              <a:latin typeface="Times New Roman" panose="02020603050405020304" pitchFamily="18" charset="0"/>
              <a:cs typeface="Times New Roman" panose="02020603050405020304" pitchFamily="18" charset="0"/>
            </a:rPr>
            <a:t>Межбюджетные трансферты – средства, предоставляемые одним бюджетом бюджетной системы Российской Федерации другому бюджету.</a:t>
          </a:r>
          <a:endParaRPr lang="ru-RU" sz="1600" dirty="0">
            <a:latin typeface="Times New Roman" panose="02020603050405020304" pitchFamily="18" charset="0"/>
            <a:cs typeface="Times New Roman" panose="02020603050405020304" pitchFamily="18" charset="0"/>
          </a:endParaRPr>
        </a:p>
      </dgm:t>
    </dgm:pt>
    <dgm:pt modelId="{76958E28-0165-4036-BF16-47409E39BAF8}" type="parTrans" cxnId="{CDD33949-1E7B-4DFA-B92D-EC837B4A3AD5}">
      <dgm:prSet/>
      <dgm:spPr/>
      <dgm:t>
        <a:bodyPr/>
        <a:lstStyle/>
        <a:p>
          <a:endParaRPr lang="ru-RU"/>
        </a:p>
      </dgm:t>
    </dgm:pt>
    <dgm:pt modelId="{2A5E6AB1-9C28-4486-B415-557F224C5F3A}" type="sibTrans" cxnId="{CDD33949-1E7B-4DFA-B92D-EC837B4A3AD5}">
      <dgm:prSet/>
      <dgm:spPr/>
      <dgm:t>
        <a:bodyPr/>
        <a:lstStyle/>
        <a:p>
          <a:endParaRPr lang="ru-RU"/>
        </a:p>
      </dgm:t>
    </dgm:pt>
    <dgm:pt modelId="{8C2969BF-30AB-4909-AFD7-AC2B78BB8620}" type="pres">
      <dgm:prSet presAssocID="{CF84BA68-A7DB-41F2-9D11-18B06DA4ACD7}" presName="Name0" presStyleCnt="0">
        <dgm:presLayoutVars>
          <dgm:chMax val="7"/>
          <dgm:chPref val="7"/>
          <dgm:dir/>
        </dgm:presLayoutVars>
      </dgm:prSet>
      <dgm:spPr/>
      <dgm:t>
        <a:bodyPr/>
        <a:lstStyle/>
        <a:p>
          <a:endParaRPr lang="ru-RU"/>
        </a:p>
      </dgm:t>
    </dgm:pt>
    <dgm:pt modelId="{6F16D357-0257-4C0E-A2BF-219E81044658}" type="pres">
      <dgm:prSet presAssocID="{CF84BA68-A7DB-41F2-9D11-18B06DA4ACD7}" presName="Name1" presStyleCnt="0"/>
      <dgm:spPr/>
    </dgm:pt>
    <dgm:pt modelId="{7156B777-1464-415C-853B-F906BCA8909D}" type="pres">
      <dgm:prSet presAssocID="{CF84BA68-A7DB-41F2-9D11-18B06DA4ACD7}" presName="cycle" presStyleCnt="0"/>
      <dgm:spPr/>
    </dgm:pt>
    <dgm:pt modelId="{103089AB-BB4B-49C5-8ABD-AD811BAFBE3B}" type="pres">
      <dgm:prSet presAssocID="{CF84BA68-A7DB-41F2-9D11-18B06DA4ACD7}" presName="srcNode" presStyleLbl="node1" presStyleIdx="0" presStyleCnt="5"/>
      <dgm:spPr/>
    </dgm:pt>
    <dgm:pt modelId="{98AE8258-4C18-460E-85C1-29885C244453}" type="pres">
      <dgm:prSet presAssocID="{CF84BA68-A7DB-41F2-9D11-18B06DA4ACD7}" presName="conn" presStyleLbl="parChTrans1D2" presStyleIdx="0" presStyleCnt="1"/>
      <dgm:spPr/>
      <dgm:t>
        <a:bodyPr/>
        <a:lstStyle/>
        <a:p>
          <a:endParaRPr lang="ru-RU"/>
        </a:p>
      </dgm:t>
    </dgm:pt>
    <dgm:pt modelId="{A1987677-33E9-44A6-9FA3-CC34C89D920F}" type="pres">
      <dgm:prSet presAssocID="{CF84BA68-A7DB-41F2-9D11-18B06DA4ACD7}" presName="extraNode" presStyleLbl="node1" presStyleIdx="0" presStyleCnt="5"/>
      <dgm:spPr/>
    </dgm:pt>
    <dgm:pt modelId="{BCA9EC70-0A7E-4C5F-8993-630C6669567A}" type="pres">
      <dgm:prSet presAssocID="{CF84BA68-A7DB-41F2-9D11-18B06DA4ACD7}" presName="dstNode" presStyleLbl="node1" presStyleIdx="0" presStyleCnt="5"/>
      <dgm:spPr/>
    </dgm:pt>
    <dgm:pt modelId="{B0E3B2A6-6B93-4526-9544-64CC3626749E}" type="pres">
      <dgm:prSet presAssocID="{A7762EC4-4B75-41AE-A08B-6BC7892A1BAF}" presName="text_1" presStyleLbl="node1" presStyleIdx="0" presStyleCnt="5">
        <dgm:presLayoutVars>
          <dgm:bulletEnabled val="1"/>
        </dgm:presLayoutVars>
      </dgm:prSet>
      <dgm:spPr/>
      <dgm:t>
        <a:bodyPr/>
        <a:lstStyle/>
        <a:p>
          <a:endParaRPr lang="ru-RU"/>
        </a:p>
      </dgm:t>
    </dgm:pt>
    <dgm:pt modelId="{39003B6A-A761-4606-BF71-09BA05C3E7A7}" type="pres">
      <dgm:prSet presAssocID="{A7762EC4-4B75-41AE-A08B-6BC7892A1BAF}" presName="accent_1" presStyleCnt="0"/>
      <dgm:spPr/>
    </dgm:pt>
    <dgm:pt modelId="{58CBA506-6AA8-4F6D-B9EC-8C7E1E0D1223}" type="pres">
      <dgm:prSet presAssocID="{A7762EC4-4B75-41AE-A08B-6BC7892A1BAF}" presName="accentRepeatNode" presStyleLbl="solidFgAcc1" presStyleIdx="0" presStyleCnt="5"/>
      <dgm:spPr/>
    </dgm:pt>
    <dgm:pt modelId="{9D0B2900-C58E-47E2-BC67-2C4597AE49AC}" type="pres">
      <dgm:prSet presAssocID="{C325E6D4-9081-4F23-9FEC-D0DC921906D9}" presName="text_2" presStyleLbl="node1" presStyleIdx="1" presStyleCnt="5">
        <dgm:presLayoutVars>
          <dgm:bulletEnabled val="1"/>
        </dgm:presLayoutVars>
      </dgm:prSet>
      <dgm:spPr/>
      <dgm:t>
        <a:bodyPr/>
        <a:lstStyle/>
        <a:p>
          <a:endParaRPr lang="ru-RU"/>
        </a:p>
      </dgm:t>
    </dgm:pt>
    <dgm:pt modelId="{BBFAF187-5509-4778-8A0F-4F7D0334E932}" type="pres">
      <dgm:prSet presAssocID="{C325E6D4-9081-4F23-9FEC-D0DC921906D9}" presName="accent_2" presStyleCnt="0"/>
      <dgm:spPr/>
    </dgm:pt>
    <dgm:pt modelId="{803FF964-FFC1-4890-8C91-904651DA6DB2}" type="pres">
      <dgm:prSet presAssocID="{C325E6D4-9081-4F23-9FEC-D0DC921906D9}" presName="accentRepeatNode" presStyleLbl="solidFgAcc1" presStyleIdx="1" presStyleCnt="5"/>
      <dgm:spPr/>
    </dgm:pt>
    <dgm:pt modelId="{F8AFDF3F-5056-4BA5-95C4-5A3F16C89994}" type="pres">
      <dgm:prSet presAssocID="{DE5B5FDF-A433-4757-91B9-5A2B578C629F}" presName="text_3" presStyleLbl="node1" presStyleIdx="2" presStyleCnt="5">
        <dgm:presLayoutVars>
          <dgm:bulletEnabled val="1"/>
        </dgm:presLayoutVars>
      </dgm:prSet>
      <dgm:spPr/>
      <dgm:t>
        <a:bodyPr/>
        <a:lstStyle/>
        <a:p>
          <a:endParaRPr lang="ru-RU"/>
        </a:p>
      </dgm:t>
    </dgm:pt>
    <dgm:pt modelId="{F4EEB1A9-7253-4F9E-BE8E-1D7E53F04344}" type="pres">
      <dgm:prSet presAssocID="{DE5B5FDF-A433-4757-91B9-5A2B578C629F}" presName="accent_3" presStyleCnt="0"/>
      <dgm:spPr/>
    </dgm:pt>
    <dgm:pt modelId="{630A441E-322E-4CC7-83C5-B9DFE6E677C3}" type="pres">
      <dgm:prSet presAssocID="{DE5B5FDF-A433-4757-91B9-5A2B578C629F}" presName="accentRepeatNode" presStyleLbl="solidFgAcc1" presStyleIdx="2" presStyleCnt="5"/>
      <dgm:spPr/>
    </dgm:pt>
    <dgm:pt modelId="{96520EAE-A471-46AA-B54E-9F53E3000641}" type="pres">
      <dgm:prSet presAssocID="{019CF3A0-491A-4045-B426-26FD8BB120E9}" presName="text_4" presStyleLbl="node1" presStyleIdx="3" presStyleCnt="5">
        <dgm:presLayoutVars>
          <dgm:bulletEnabled val="1"/>
        </dgm:presLayoutVars>
      </dgm:prSet>
      <dgm:spPr/>
      <dgm:t>
        <a:bodyPr/>
        <a:lstStyle/>
        <a:p>
          <a:endParaRPr lang="ru-RU"/>
        </a:p>
      </dgm:t>
    </dgm:pt>
    <dgm:pt modelId="{05F66A61-71F7-49A4-A12D-F1CEAF264838}" type="pres">
      <dgm:prSet presAssocID="{019CF3A0-491A-4045-B426-26FD8BB120E9}" presName="accent_4" presStyleCnt="0"/>
      <dgm:spPr/>
    </dgm:pt>
    <dgm:pt modelId="{F9777C0A-6F56-467E-AE38-48BC890E13AF}" type="pres">
      <dgm:prSet presAssocID="{019CF3A0-491A-4045-B426-26FD8BB120E9}" presName="accentRepeatNode" presStyleLbl="solidFgAcc1" presStyleIdx="3" presStyleCnt="5"/>
      <dgm:spPr/>
    </dgm:pt>
    <dgm:pt modelId="{CF96F21C-E639-4FFF-9809-1B4E57350EEB}" type="pres">
      <dgm:prSet presAssocID="{E634E141-31D6-48DF-8202-88873AC04765}" presName="text_5" presStyleLbl="node1" presStyleIdx="4" presStyleCnt="5">
        <dgm:presLayoutVars>
          <dgm:bulletEnabled val="1"/>
        </dgm:presLayoutVars>
      </dgm:prSet>
      <dgm:spPr/>
      <dgm:t>
        <a:bodyPr/>
        <a:lstStyle/>
        <a:p>
          <a:endParaRPr lang="ru-RU"/>
        </a:p>
      </dgm:t>
    </dgm:pt>
    <dgm:pt modelId="{B9856B11-4838-44DE-BBDA-DE81DE4EAA22}" type="pres">
      <dgm:prSet presAssocID="{E634E141-31D6-48DF-8202-88873AC04765}" presName="accent_5" presStyleCnt="0"/>
      <dgm:spPr/>
    </dgm:pt>
    <dgm:pt modelId="{CB40D3D1-F61C-4CC7-8AF9-2582C38DF56A}" type="pres">
      <dgm:prSet presAssocID="{E634E141-31D6-48DF-8202-88873AC04765}" presName="accentRepeatNode" presStyleLbl="solidFgAcc1" presStyleIdx="4" presStyleCnt="5"/>
      <dgm:spPr/>
    </dgm:pt>
  </dgm:ptLst>
  <dgm:cxnLst>
    <dgm:cxn modelId="{7BFE3F36-02BF-45D1-9B97-6C4A355D18AF}" srcId="{CF84BA68-A7DB-41F2-9D11-18B06DA4ACD7}" destId="{E634E141-31D6-48DF-8202-88873AC04765}" srcOrd="4" destOrd="0" parTransId="{72DDA283-CF1F-490A-881B-1F461EB43521}" sibTransId="{ADB288C4-05B7-4F2D-AA6B-840436EFBA74}"/>
    <dgm:cxn modelId="{A6AF6627-4923-4D10-94A8-DC29AE07221A}" type="presOf" srcId="{DE5B5FDF-A433-4757-91B9-5A2B578C629F}" destId="{F8AFDF3F-5056-4BA5-95C4-5A3F16C89994}" srcOrd="0" destOrd="0" presId="urn:microsoft.com/office/officeart/2008/layout/VerticalCurvedList"/>
    <dgm:cxn modelId="{1B19B14E-A54E-40CC-8729-8AC615729167}" type="presOf" srcId="{E634E141-31D6-48DF-8202-88873AC04765}" destId="{CF96F21C-E639-4FFF-9809-1B4E57350EEB}" srcOrd="0" destOrd="0" presId="urn:microsoft.com/office/officeart/2008/layout/VerticalCurvedList"/>
    <dgm:cxn modelId="{030C2669-DA6A-45E3-912A-85816BF829DD}" type="presOf" srcId="{CF84BA68-A7DB-41F2-9D11-18B06DA4ACD7}" destId="{8C2969BF-30AB-4909-AFD7-AC2B78BB8620}" srcOrd="0" destOrd="0" presId="urn:microsoft.com/office/officeart/2008/layout/VerticalCurvedList"/>
    <dgm:cxn modelId="{734B6B71-30F9-44D3-BE08-9EC516859D07}" type="presOf" srcId="{C325E6D4-9081-4F23-9FEC-D0DC921906D9}" destId="{9D0B2900-C58E-47E2-BC67-2C4597AE49AC}" srcOrd="0" destOrd="0" presId="urn:microsoft.com/office/officeart/2008/layout/VerticalCurvedList"/>
    <dgm:cxn modelId="{83A530FF-AE13-4CE7-B655-4EAF7E1A743E}" type="presOf" srcId="{019CF3A0-491A-4045-B426-26FD8BB120E9}" destId="{96520EAE-A471-46AA-B54E-9F53E3000641}" srcOrd="0" destOrd="0" presId="urn:microsoft.com/office/officeart/2008/layout/VerticalCurvedList"/>
    <dgm:cxn modelId="{F00470BA-DEA3-41E2-98A9-F942E4CB7541}" srcId="{CF84BA68-A7DB-41F2-9D11-18B06DA4ACD7}" destId="{C325E6D4-9081-4F23-9FEC-D0DC921906D9}" srcOrd="1" destOrd="0" parTransId="{F55DA1AF-DF43-41A8-9EF8-76A4F764288C}" sibTransId="{3595E068-60F6-44E5-AB2D-469137E7E745}"/>
    <dgm:cxn modelId="{1B0F3EB3-A7E7-42EF-B3ED-448189EA9863}" type="presOf" srcId="{A7762EC4-4B75-41AE-A08B-6BC7892A1BAF}" destId="{B0E3B2A6-6B93-4526-9544-64CC3626749E}" srcOrd="0" destOrd="0" presId="urn:microsoft.com/office/officeart/2008/layout/VerticalCurvedList"/>
    <dgm:cxn modelId="{07DC9A25-3374-4041-BD76-4D2DAFAD0C2E}" type="presOf" srcId="{2A5E6AB1-9C28-4486-B415-557F224C5F3A}" destId="{98AE8258-4C18-460E-85C1-29885C244453}" srcOrd="0" destOrd="0" presId="urn:microsoft.com/office/officeart/2008/layout/VerticalCurvedList"/>
    <dgm:cxn modelId="{5A7F6D8F-FE1F-4CD6-B6C9-3A3AB8BD08EB}" srcId="{CF84BA68-A7DB-41F2-9D11-18B06DA4ACD7}" destId="{DE5B5FDF-A433-4757-91B9-5A2B578C629F}" srcOrd="2" destOrd="0" parTransId="{67BF3B42-89D4-4DF8-9701-8EE78184556C}" sibTransId="{AB08370C-2A27-4E51-8EB3-2E65776B3944}"/>
    <dgm:cxn modelId="{CDD33949-1E7B-4DFA-B92D-EC837B4A3AD5}" srcId="{CF84BA68-A7DB-41F2-9D11-18B06DA4ACD7}" destId="{A7762EC4-4B75-41AE-A08B-6BC7892A1BAF}" srcOrd="0" destOrd="0" parTransId="{76958E28-0165-4036-BF16-47409E39BAF8}" sibTransId="{2A5E6AB1-9C28-4486-B415-557F224C5F3A}"/>
    <dgm:cxn modelId="{07B767DD-093F-408F-A3A7-EE0978DE08B1}" srcId="{CF84BA68-A7DB-41F2-9D11-18B06DA4ACD7}" destId="{019CF3A0-491A-4045-B426-26FD8BB120E9}" srcOrd="3" destOrd="0" parTransId="{6BB57E88-033E-4CF4-8822-4F5219FA8DB3}" sibTransId="{1EFC2B4D-E12E-4203-8BE3-CC94C5E5BA8C}"/>
    <dgm:cxn modelId="{F191D712-1BC7-4E16-83DC-D67909A336B2}" type="presParOf" srcId="{8C2969BF-30AB-4909-AFD7-AC2B78BB8620}" destId="{6F16D357-0257-4C0E-A2BF-219E81044658}" srcOrd="0" destOrd="0" presId="urn:microsoft.com/office/officeart/2008/layout/VerticalCurvedList"/>
    <dgm:cxn modelId="{BF02A573-24EA-4F0E-855C-31DCF793894A}" type="presParOf" srcId="{6F16D357-0257-4C0E-A2BF-219E81044658}" destId="{7156B777-1464-415C-853B-F906BCA8909D}" srcOrd="0" destOrd="0" presId="urn:microsoft.com/office/officeart/2008/layout/VerticalCurvedList"/>
    <dgm:cxn modelId="{DAFA445B-70CD-4E5D-AB35-5A00E28649FD}" type="presParOf" srcId="{7156B777-1464-415C-853B-F906BCA8909D}" destId="{103089AB-BB4B-49C5-8ABD-AD811BAFBE3B}" srcOrd="0" destOrd="0" presId="urn:microsoft.com/office/officeart/2008/layout/VerticalCurvedList"/>
    <dgm:cxn modelId="{D37C1F9F-93CA-488A-A16A-EA938A538091}" type="presParOf" srcId="{7156B777-1464-415C-853B-F906BCA8909D}" destId="{98AE8258-4C18-460E-85C1-29885C244453}" srcOrd="1" destOrd="0" presId="urn:microsoft.com/office/officeart/2008/layout/VerticalCurvedList"/>
    <dgm:cxn modelId="{B66D7501-EB6A-4AC7-A04A-13DD6952E636}" type="presParOf" srcId="{7156B777-1464-415C-853B-F906BCA8909D}" destId="{A1987677-33E9-44A6-9FA3-CC34C89D920F}" srcOrd="2" destOrd="0" presId="urn:microsoft.com/office/officeart/2008/layout/VerticalCurvedList"/>
    <dgm:cxn modelId="{305F75A8-9D7A-4FB9-85CD-0C5F1D2B03BC}" type="presParOf" srcId="{7156B777-1464-415C-853B-F906BCA8909D}" destId="{BCA9EC70-0A7E-4C5F-8993-630C6669567A}" srcOrd="3" destOrd="0" presId="urn:microsoft.com/office/officeart/2008/layout/VerticalCurvedList"/>
    <dgm:cxn modelId="{B7CE7F3A-4854-49FF-AE34-6AD1A88DB0B1}" type="presParOf" srcId="{6F16D357-0257-4C0E-A2BF-219E81044658}" destId="{B0E3B2A6-6B93-4526-9544-64CC3626749E}" srcOrd="1" destOrd="0" presId="urn:microsoft.com/office/officeart/2008/layout/VerticalCurvedList"/>
    <dgm:cxn modelId="{DE27D40E-E33B-4CAB-AFA0-8B7B33FBFBCA}" type="presParOf" srcId="{6F16D357-0257-4C0E-A2BF-219E81044658}" destId="{39003B6A-A761-4606-BF71-09BA05C3E7A7}" srcOrd="2" destOrd="0" presId="urn:microsoft.com/office/officeart/2008/layout/VerticalCurvedList"/>
    <dgm:cxn modelId="{F0C0CF56-CA5A-458F-928A-0021B7A99C73}" type="presParOf" srcId="{39003B6A-A761-4606-BF71-09BA05C3E7A7}" destId="{58CBA506-6AA8-4F6D-B9EC-8C7E1E0D1223}" srcOrd="0" destOrd="0" presId="urn:microsoft.com/office/officeart/2008/layout/VerticalCurvedList"/>
    <dgm:cxn modelId="{519BE196-BAF5-495F-9C29-2496F7669DC1}" type="presParOf" srcId="{6F16D357-0257-4C0E-A2BF-219E81044658}" destId="{9D0B2900-C58E-47E2-BC67-2C4597AE49AC}" srcOrd="3" destOrd="0" presId="urn:microsoft.com/office/officeart/2008/layout/VerticalCurvedList"/>
    <dgm:cxn modelId="{FDFED16A-4C6B-47F5-A859-495DF6CACA79}" type="presParOf" srcId="{6F16D357-0257-4C0E-A2BF-219E81044658}" destId="{BBFAF187-5509-4778-8A0F-4F7D0334E932}" srcOrd="4" destOrd="0" presId="urn:microsoft.com/office/officeart/2008/layout/VerticalCurvedList"/>
    <dgm:cxn modelId="{A4930013-31DB-4C5E-81F3-D9F37B39E015}" type="presParOf" srcId="{BBFAF187-5509-4778-8A0F-4F7D0334E932}" destId="{803FF964-FFC1-4890-8C91-904651DA6DB2}" srcOrd="0" destOrd="0" presId="urn:microsoft.com/office/officeart/2008/layout/VerticalCurvedList"/>
    <dgm:cxn modelId="{8A777910-10C0-4482-8E14-C36EC29E26AE}" type="presParOf" srcId="{6F16D357-0257-4C0E-A2BF-219E81044658}" destId="{F8AFDF3F-5056-4BA5-95C4-5A3F16C89994}" srcOrd="5" destOrd="0" presId="urn:microsoft.com/office/officeart/2008/layout/VerticalCurvedList"/>
    <dgm:cxn modelId="{CDC2F918-9E8B-432A-9A83-C978B6213FB7}" type="presParOf" srcId="{6F16D357-0257-4C0E-A2BF-219E81044658}" destId="{F4EEB1A9-7253-4F9E-BE8E-1D7E53F04344}" srcOrd="6" destOrd="0" presId="urn:microsoft.com/office/officeart/2008/layout/VerticalCurvedList"/>
    <dgm:cxn modelId="{17275A2E-CEF4-4D80-AAFB-33C72287D73C}" type="presParOf" srcId="{F4EEB1A9-7253-4F9E-BE8E-1D7E53F04344}" destId="{630A441E-322E-4CC7-83C5-B9DFE6E677C3}" srcOrd="0" destOrd="0" presId="urn:microsoft.com/office/officeart/2008/layout/VerticalCurvedList"/>
    <dgm:cxn modelId="{5666C4AC-7DFF-47C2-B11D-7415D5590307}" type="presParOf" srcId="{6F16D357-0257-4C0E-A2BF-219E81044658}" destId="{96520EAE-A471-46AA-B54E-9F53E3000641}" srcOrd="7" destOrd="0" presId="urn:microsoft.com/office/officeart/2008/layout/VerticalCurvedList"/>
    <dgm:cxn modelId="{463D3ACA-2FE6-467A-8001-931E43917796}" type="presParOf" srcId="{6F16D357-0257-4C0E-A2BF-219E81044658}" destId="{05F66A61-71F7-49A4-A12D-F1CEAF264838}" srcOrd="8" destOrd="0" presId="urn:microsoft.com/office/officeart/2008/layout/VerticalCurvedList"/>
    <dgm:cxn modelId="{00201C51-05E5-434D-ABD0-B640519E3504}" type="presParOf" srcId="{05F66A61-71F7-49A4-A12D-F1CEAF264838}" destId="{F9777C0A-6F56-467E-AE38-48BC890E13AF}" srcOrd="0" destOrd="0" presId="urn:microsoft.com/office/officeart/2008/layout/VerticalCurvedList"/>
    <dgm:cxn modelId="{BC7AFCC8-7A98-4D9F-9421-B0D23562A4D0}" type="presParOf" srcId="{6F16D357-0257-4C0E-A2BF-219E81044658}" destId="{CF96F21C-E639-4FFF-9809-1B4E57350EEB}" srcOrd="9" destOrd="0" presId="urn:microsoft.com/office/officeart/2008/layout/VerticalCurvedList"/>
    <dgm:cxn modelId="{8990F12A-FE22-48E9-84DA-2B9B28DE0756}" type="presParOf" srcId="{6F16D357-0257-4C0E-A2BF-219E81044658}" destId="{B9856B11-4838-44DE-BBDA-DE81DE4EAA22}" srcOrd="10" destOrd="0" presId="urn:microsoft.com/office/officeart/2008/layout/VerticalCurvedList"/>
    <dgm:cxn modelId="{7DACEC20-86AD-4B04-BD63-EEA691008D78}" type="presParOf" srcId="{B9856B11-4838-44DE-BBDA-DE81DE4EAA22}" destId="{CB40D3D1-F61C-4CC7-8AF9-2582C38DF56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D0B28-477B-430D-9874-0FF1E4A515AC}">
      <dsp:nvSpPr>
        <dsp:cNvPr id="0" name=""/>
        <dsp:cNvSpPr/>
      </dsp:nvSpPr>
      <dsp:spPr>
        <a:xfrm>
          <a:off x="-6909882" y="-1056432"/>
          <a:ext cx="8223518" cy="8223518"/>
        </a:xfrm>
        <a:prstGeom prst="blockArc">
          <a:avLst>
            <a:gd name="adj1" fmla="val 18900000"/>
            <a:gd name="adj2" fmla="val 2700000"/>
            <a:gd name="adj3" fmla="val 263"/>
          </a:avLst>
        </a:prstGeom>
        <a:noFill/>
        <a:ln w="15875"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69E0C7D-2DCB-4BD2-80A4-2D41B2EB8D46}">
      <dsp:nvSpPr>
        <dsp:cNvPr id="0" name=""/>
        <dsp:cNvSpPr/>
      </dsp:nvSpPr>
      <dsp:spPr>
        <a:xfrm>
          <a:off x="573661" y="381793"/>
          <a:ext cx="10902177" cy="764076"/>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6485" tIns="40640" rIns="40640" bIns="40640" numCol="1" spcCol="1270" anchor="ctr" anchorCtr="0">
          <a:noAutofit/>
        </a:bodyPr>
        <a:lstStyle/>
        <a:p>
          <a:pPr lvl="0" algn="just" defTabSz="711200">
            <a:lnSpc>
              <a:spcPct val="90000"/>
            </a:lnSpc>
            <a:spcBef>
              <a:spcPct val="0"/>
            </a:spcBef>
            <a:spcAft>
              <a:spcPct val="35000"/>
            </a:spcAft>
          </a:pPr>
          <a:r>
            <a:rPr lang="ru-RU" sz="1600" kern="1200" dirty="0" smtClean="0">
              <a:solidFill>
                <a:schemeClr val="bg1"/>
              </a:solidFill>
              <a:latin typeface="Times New Roman" panose="02020603050405020304" pitchFamily="18" charset="0"/>
              <a:cs typeface="Times New Roman" panose="02020603050405020304" pitchFamily="18" charset="0"/>
            </a:rPr>
            <a:t>Бюджет – это форма образования и расходования денежных средств, предназначенных для финансового обеспечения задач и функций местного самоуправления.</a:t>
          </a:r>
          <a:endParaRPr lang="ru-RU" sz="1600" kern="1200" dirty="0">
            <a:solidFill>
              <a:schemeClr val="bg1"/>
            </a:solidFill>
            <a:latin typeface="Times New Roman" panose="02020603050405020304" pitchFamily="18" charset="0"/>
            <a:cs typeface="Times New Roman" panose="02020603050405020304" pitchFamily="18" charset="0"/>
          </a:endParaRPr>
        </a:p>
      </dsp:txBody>
      <dsp:txXfrm>
        <a:off x="573661" y="381793"/>
        <a:ext cx="10902177" cy="764076"/>
      </dsp:txXfrm>
    </dsp:sp>
    <dsp:sp modelId="{343C3AEE-7CED-4BC5-B370-8BB62E623D34}">
      <dsp:nvSpPr>
        <dsp:cNvPr id="0" name=""/>
        <dsp:cNvSpPr/>
      </dsp:nvSpPr>
      <dsp:spPr>
        <a:xfrm>
          <a:off x="96113" y="286284"/>
          <a:ext cx="955095" cy="95509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2E6AB39-DCC8-4238-BF72-AF96B91AE9D4}">
      <dsp:nvSpPr>
        <dsp:cNvPr id="0" name=""/>
        <dsp:cNvSpPr/>
      </dsp:nvSpPr>
      <dsp:spPr>
        <a:xfrm>
          <a:off x="1121176" y="1527541"/>
          <a:ext cx="10354662" cy="76407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6485" tIns="40640" rIns="40640" bIns="40640" numCol="1" spcCol="1270" anchor="ctr" anchorCtr="0">
          <a:noAutofit/>
        </a:bodyPr>
        <a:lstStyle/>
        <a:p>
          <a:pPr lvl="0" algn="just"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Доходы бюджета – денежные средства, поступающие в местный бюджет, за исключением средств, являющихся в соответствии с Бюджетным кодексом источниками финансирования дефицита бюджета.</a:t>
          </a:r>
          <a:endParaRPr lang="ru-RU" sz="1600" kern="1200" dirty="0">
            <a:latin typeface="Times New Roman" panose="02020603050405020304" pitchFamily="18" charset="0"/>
            <a:cs typeface="Times New Roman" panose="02020603050405020304" pitchFamily="18" charset="0"/>
          </a:endParaRPr>
        </a:p>
      </dsp:txBody>
      <dsp:txXfrm>
        <a:off x="1121176" y="1527541"/>
        <a:ext cx="10354662" cy="764076"/>
      </dsp:txXfrm>
    </dsp:sp>
    <dsp:sp modelId="{6F47A77B-741F-4CD9-8B70-8BCE5BF88225}">
      <dsp:nvSpPr>
        <dsp:cNvPr id="0" name=""/>
        <dsp:cNvSpPr/>
      </dsp:nvSpPr>
      <dsp:spPr>
        <a:xfrm>
          <a:off x="643628" y="1432031"/>
          <a:ext cx="955095" cy="955095"/>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8A49052-DC10-48D9-8C65-2916DE3A48FE}">
      <dsp:nvSpPr>
        <dsp:cNvPr id="0" name=""/>
        <dsp:cNvSpPr/>
      </dsp:nvSpPr>
      <dsp:spPr>
        <a:xfrm>
          <a:off x="1289219" y="2673288"/>
          <a:ext cx="10186619" cy="764076"/>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6485" tIns="40640" rIns="40640" bIns="40640" numCol="1" spcCol="1270" anchor="ctr" anchorCtr="0">
          <a:noAutofit/>
        </a:bodyPr>
        <a:lstStyle/>
        <a:p>
          <a:pPr lvl="0" algn="just"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Расходы бюджета – выплачиваемые из местного бюджета денежные средства, за исключением средств, являющихся в соответствии с Бюджетным кодексом источниками финансирования дефицита бюджета.</a:t>
          </a:r>
          <a:endParaRPr lang="ru-RU" sz="1600" kern="1200" dirty="0">
            <a:latin typeface="Times New Roman" panose="02020603050405020304" pitchFamily="18" charset="0"/>
            <a:cs typeface="Times New Roman" panose="02020603050405020304" pitchFamily="18" charset="0"/>
          </a:endParaRPr>
        </a:p>
      </dsp:txBody>
      <dsp:txXfrm>
        <a:off x="1289219" y="2673288"/>
        <a:ext cx="10186619" cy="764076"/>
      </dsp:txXfrm>
    </dsp:sp>
    <dsp:sp modelId="{AFD4B61D-6D4E-4F07-ADBE-3A0D69D0EBE8}">
      <dsp:nvSpPr>
        <dsp:cNvPr id="0" name=""/>
        <dsp:cNvSpPr/>
      </dsp:nvSpPr>
      <dsp:spPr>
        <a:xfrm>
          <a:off x="811671" y="2577779"/>
          <a:ext cx="955095" cy="955095"/>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4BD6C2A-9D15-472A-8A58-F7E53F9CB405}">
      <dsp:nvSpPr>
        <dsp:cNvPr id="0" name=""/>
        <dsp:cNvSpPr/>
      </dsp:nvSpPr>
      <dsp:spPr>
        <a:xfrm>
          <a:off x="1121176" y="3819036"/>
          <a:ext cx="10354662" cy="764076"/>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6485" tIns="40640" rIns="40640" bIns="4064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Дефицит – превышение расходов над расходами бюджета.</a:t>
          </a:r>
          <a:endParaRPr lang="ru-RU" sz="1600" kern="1200" dirty="0">
            <a:latin typeface="Times New Roman" panose="02020603050405020304" pitchFamily="18" charset="0"/>
            <a:cs typeface="Times New Roman" panose="02020603050405020304" pitchFamily="18" charset="0"/>
          </a:endParaRPr>
        </a:p>
      </dsp:txBody>
      <dsp:txXfrm>
        <a:off x="1121176" y="3819036"/>
        <a:ext cx="10354662" cy="764076"/>
      </dsp:txXfrm>
    </dsp:sp>
    <dsp:sp modelId="{5231991D-419A-49B7-B6FD-ACFEA7A2FA1E}">
      <dsp:nvSpPr>
        <dsp:cNvPr id="0" name=""/>
        <dsp:cNvSpPr/>
      </dsp:nvSpPr>
      <dsp:spPr>
        <a:xfrm>
          <a:off x="643628" y="3723527"/>
          <a:ext cx="955095" cy="955095"/>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CCBBDD3-61F9-4F7C-AFCD-4AA1DFD89AB7}">
      <dsp:nvSpPr>
        <dsp:cNvPr id="0" name=""/>
        <dsp:cNvSpPr/>
      </dsp:nvSpPr>
      <dsp:spPr>
        <a:xfrm>
          <a:off x="573661" y="4964784"/>
          <a:ext cx="10902177" cy="764076"/>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6485" tIns="40640" rIns="40640" bIns="4064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Профицит – превышение доходов над расходами бюджета.</a:t>
          </a:r>
          <a:endParaRPr lang="ru-RU" sz="1600" kern="1200" dirty="0">
            <a:latin typeface="Times New Roman" panose="02020603050405020304" pitchFamily="18" charset="0"/>
            <a:cs typeface="Times New Roman" panose="02020603050405020304" pitchFamily="18" charset="0"/>
          </a:endParaRPr>
        </a:p>
      </dsp:txBody>
      <dsp:txXfrm>
        <a:off x="573661" y="4964784"/>
        <a:ext cx="10902177" cy="764076"/>
      </dsp:txXfrm>
    </dsp:sp>
    <dsp:sp modelId="{3AF86132-5D4A-449F-AD8E-4888C9BF86CF}">
      <dsp:nvSpPr>
        <dsp:cNvPr id="0" name=""/>
        <dsp:cNvSpPr/>
      </dsp:nvSpPr>
      <dsp:spPr>
        <a:xfrm>
          <a:off x="96113" y="4869274"/>
          <a:ext cx="955095" cy="955095"/>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E8258-4C18-460E-85C1-29885C244453}">
      <dsp:nvSpPr>
        <dsp:cNvPr id="0" name=""/>
        <dsp:cNvSpPr/>
      </dsp:nvSpPr>
      <dsp:spPr>
        <a:xfrm>
          <a:off x="-6759812" y="-1033617"/>
          <a:ext cx="8045246" cy="8045246"/>
        </a:xfrm>
        <a:prstGeom prst="blockArc">
          <a:avLst>
            <a:gd name="adj1" fmla="val 18900000"/>
            <a:gd name="adj2" fmla="val 2700000"/>
            <a:gd name="adj3" fmla="val 268"/>
          </a:avLst>
        </a:prstGeom>
        <a:noFill/>
        <a:ln w="15875"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0E3B2A6-6B93-4526-9544-64CC3626749E}">
      <dsp:nvSpPr>
        <dsp:cNvPr id="0" name=""/>
        <dsp:cNvSpPr/>
      </dsp:nvSpPr>
      <dsp:spPr>
        <a:xfrm>
          <a:off x="561404" y="373506"/>
          <a:ext cx="10709437" cy="74749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93321" tIns="91440" rIns="91440" bIns="91440" numCol="1" spcCol="1270" anchor="ctr" anchorCtr="0">
          <a:noAutofit/>
        </a:bodyPr>
        <a:lstStyle/>
        <a:p>
          <a:pPr lvl="0" algn="l" defTabSz="2889250">
            <a:lnSpc>
              <a:spcPct val="90000"/>
            </a:lnSpc>
            <a:spcBef>
              <a:spcPct val="0"/>
            </a:spcBef>
            <a:spcAft>
              <a:spcPct val="35000"/>
            </a:spcAft>
          </a:pPr>
          <a:r>
            <a:rPr lang="ru-RU" kern="1200" dirty="0" smtClean="0">
              <a:latin typeface="Times New Roman" panose="02020603050405020304" pitchFamily="18" charset="0"/>
              <a:cs typeface="Times New Roman" panose="02020603050405020304" pitchFamily="18" charset="0"/>
            </a:rPr>
            <a:t>Межбюджетные трансферты – средства, предоставляемые одним бюджетом бюджетной системы Российской Федерации другому бюджету.</a:t>
          </a:r>
          <a:endParaRPr lang="ru-RU" sz="1600" kern="1200" dirty="0">
            <a:latin typeface="Times New Roman" panose="02020603050405020304" pitchFamily="18" charset="0"/>
            <a:cs typeface="Times New Roman" panose="02020603050405020304" pitchFamily="18" charset="0"/>
          </a:endParaRPr>
        </a:p>
      </dsp:txBody>
      <dsp:txXfrm>
        <a:off x="561404" y="373506"/>
        <a:ext cx="10709437" cy="747490"/>
      </dsp:txXfrm>
    </dsp:sp>
    <dsp:sp modelId="{58CBA506-6AA8-4F6D-B9EC-8C7E1E0D1223}">
      <dsp:nvSpPr>
        <dsp:cNvPr id="0" name=""/>
        <dsp:cNvSpPr/>
      </dsp:nvSpPr>
      <dsp:spPr>
        <a:xfrm>
          <a:off x="94222" y="280069"/>
          <a:ext cx="934363" cy="93436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D0B2900-C58E-47E2-BC67-2C4597AE49AC}">
      <dsp:nvSpPr>
        <dsp:cNvPr id="0" name=""/>
        <dsp:cNvSpPr/>
      </dsp:nvSpPr>
      <dsp:spPr>
        <a:xfrm>
          <a:off x="1097034" y="1494383"/>
          <a:ext cx="10173807" cy="747490"/>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93321" tIns="91440" rIns="91440" bIns="91440" numCol="1" spcCol="1270" anchor="ctr" anchorCtr="0">
          <a:noAutofit/>
        </a:bodyPr>
        <a:lstStyle/>
        <a:p>
          <a:pPr lvl="0" algn="l" defTabSz="2889250">
            <a:lnSpc>
              <a:spcPct val="90000"/>
            </a:lnSpc>
            <a:spcBef>
              <a:spcPct val="0"/>
            </a:spcBef>
            <a:spcAft>
              <a:spcPct val="35000"/>
            </a:spcAft>
          </a:pPr>
          <a:r>
            <a:rPr lang="ru-RU" kern="1200" dirty="0" smtClean="0">
              <a:latin typeface="Times New Roman" panose="02020603050405020304" pitchFamily="18" charset="0"/>
              <a:cs typeface="Times New Roman" panose="02020603050405020304" pitchFamily="18" charset="0"/>
            </a:rPr>
            <a:t>Дотации – межбюджетные трансферты, предоставляемые на безвозмездной и безвозвратной основе без установления направлений и (или) условий их использования.</a:t>
          </a:r>
          <a:endParaRPr lang="ru-RU" sz="1600" kern="1200" dirty="0">
            <a:latin typeface="Times New Roman" panose="02020603050405020304" pitchFamily="18" charset="0"/>
            <a:cs typeface="Times New Roman" panose="02020603050405020304" pitchFamily="18" charset="0"/>
          </a:endParaRPr>
        </a:p>
      </dsp:txBody>
      <dsp:txXfrm>
        <a:off x="1097034" y="1494383"/>
        <a:ext cx="10173807" cy="747490"/>
      </dsp:txXfrm>
    </dsp:sp>
    <dsp:sp modelId="{803FF964-FFC1-4890-8C91-904651DA6DB2}">
      <dsp:nvSpPr>
        <dsp:cNvPr id="0" name=""/>
        <dsp:cNvSpPr/>
      </dsp:nvSpPr>
      <dsp:spPr>
        <a:xfrm>
          <a:off x="629852" y="1400946"/>
          <a:ext cx="934363" cy="934363"/>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8AFDF3F-5056-4BA5-95C4-5A3F16C89994}">
      <dsp:nvSpPr>
        <dsp:cNvPr id="0" name=""/>
        <dsp:cNvSpPr/>
      </dsp:nvSpPr>
      <dsp:spPr>
        <a:xfrm>
          <a:off x="1261429" y="2615260"/>
          <a:ext cx="10009412" cy="747490"/>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93321" tIns="40640" rIns="40640" bIns="4064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Субвенции – межбюджетные трансферты, которые предоставляются на финансирование отдельных государственных полномочий.</a:t>
          </a:r>
          <a:endParaRPr lang="ru-RU" sz="1600" kern="1200" dirty="0">
            <a:latin typeface="Times New Roman" panose="02020603050405020304" pitchFamily="18" charset="0"/>
            <a:cs typeface="Times New Roman" panose="02020603050405020304" pitchFamily="18" charset="0"/>
          </a:endParaRPr>
        </a:p>
      </dsp:txBody>
      <dsp:txXfrm>
        <a:off x="1261429" y="2615260"/>
        <a:ext cx="10009412" cy="747490"/>
      </dsp:txXfrm>
    </dsp:sp>
    <dsp:sp modelId="{630A441E-322E-4CC7-83C5-B9DFE6E677C3}">
      <dsp:nvSpPr>
        <dsp:cNvPr id="0" name=""/>
        <dsp:cNvSpPr/>
      </dsp:nvSpPr>
      <dsp:spPr>
        <a:xfrm>
          <a:off x="794247" y="2521823"/>
          <a:ext cx="934363" cy="934363"/>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6520EAE-A471-46AA-B54E-9F53E3000641}">
      <dsp:nvSpPr>
        <dsp:cNvPr id="0" name=""/>
        <dsp:cNvSpPr/>
      </dsp:nvSpPr>
      <dsp:spPr>
        <a:xfrm>
          <a:off x="1097034" y="3736137"/>
          <a:ext cx="10173807" cy="747490"/>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93321" tIns="40640" rIns="40640" bIns="4064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Субсидии – межбюджетные трансферты, которые предоставляются на условиях долевого </a:t>
          </a:r>
          <a:r>
            <a:rPr lang="ru-RU" sz="1600" kern="1200" dirty="0" err="1" smtClean="0">
              <a:latin typeface="Times New Roman" panose="02020603050405020304" pitchFamily="18" charset="0"/>
              <a:cs typeface="Times New Roman" panose="02020603050405020304" pitchFamily="18" charset="0"/>
            </a:rPr>
            <a:t>софинансирования</a:t>
          </a:r>
          <a:r>
            <a:rPr lang="ru-RU" sz="1600" kern="1200" dirty="0" smtClean="0">
              <a:latin typeface="Times New Roman" panose="02020603050405020304" pitchFamily="18" charset="0"/>
              <a:cs typeface="Times New Roman" panose="02020603050405020304" pitchFamily="18" charset="0"/>
            </a:rPr>
            <a:t> расходов местного бюджета.</a:t>
          </a:r>
          <a:endParaRPr lang="ru-RU" sz="1600" kern="1200" dirty="0">
            <a:latin typeface="Times New Roman" panose="02020603050405020304" pitchFamily="18" charset="0"/>
            <a:cs typeface="Times New Roman" panose="02020603050405020304" pitchFamily="18" charset="0"/>
          </a:endParaRPr>
        </a:p>
      </dsp:txBody>
      <dsp:txXfrm>
        <a:off x="1097034" y="3736137"/>
        <a:ext cx="10173807" cy="747490"/>
      </dsp:txXfrm>
    </dsp:sp>
    <dsp:sp modelId="{F9777C0A-6F56-467E-AE38-48BC890E13AF}">
      <dsp:nvSpPr>
        <dsp:cNvPr id="0" name=""/>
        <dsp:cNvSpPr/>
      </dsp:nvSpPr>
      <dsp:spPr>
        <a:xfrm>
          <a:off x="629852" y="3642701"/>
          <a:ext cx="934363" cy="934363"/>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F96F21C-E639-4FFF-9809-1B4E57350EEB}">
      <dsp:nvSpPr>
        <dsp:cNvPr id="0" name=""/>
        <dsp:cNvSpPr/>
      </dsp:nvSpPr>
      <dsp:spPr>
        <a:xfrm>
          <a:off x="561404" y="4857014"/>
          <a:ext cx="10709437" cy="747490"/>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93321" tIns="40640" rIns="40640" bIns="4064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Муниципальная программа – комплекс мероприятий, увязанных по ресурсам, срокам и исполнителям, направленных на достижение целей социально-экономического развития МО «</a:t>
          </a:r>
          <a:r>
            <a:rPr lang="ru-RU" sz="1600" kern="1200" dirty="0" err="1" smtClean="0">
              <a:latin typeface="Times New Roman" panose="02020603050405020304" pitchFamily="18" charset="0"/>
              <a:cs typeface="Times New Roman" panose="02020603050405020304" pitchFamily="18" charset="0"/>
            </a:rPr>
            <a:t>Купчино</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a:off x="561404" y="4857014"/>
        <a:ext cx="10709437" cy="747490"/>
      </dsp:txXfrm>
    </dsp:sp>
    <dsp:sp modelId="{CB40D3D1-F61C-4CC7-8AF9-2582C38DF56A}">
      <dsp:nvSpPr>
        <dsp:cNvPr id="0" name=""/>
        <dsp:cNvSpPr/>
      </dsp:nvSpPr>
      <dsp:spPr>
        <a:xfrm>
          <a:off x="94222" y="4763578"/>
          <a:ext cx="934363" cy="934363"/>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5448" cy="497997"/>
          </a:xfrm>
          <a:prstGeom prst="rect">
            <a:avLst/>
          </a:prstGeom>
        </p:spPr>
        <p:txBody>
          <a:bodyPr vert="horz" lIns="91330" tIns="45665" rIns="91330" bIns="45665" rtlCol="0"/>
          <a:lstStyle>
            <a:lvl1pPr algn="l">
              <a:defRPr sz="1200"/>
            </a:lvl1pPr>
          </a:lstStyle>
          <a:p>
            <a:endParaRPr lang="ru-RU"/>
          </a:p>
        </p:txBody>
      </p:sp>
      <p:sp>
        <p:nvSpPr>
          <p:cNvPr id="3" name="Дата 2"/>
          <p:cNvSpPr>
            <a:spLocks noGrp="1"/>
          </p:cNvSpPr>
          <p:nvPr>
            <p:ph type="dt" idx="1"/>
          </p:nvPr>
        </p:nvSpPr>
        <p:spPr>
          <a:xfrm>
            <a:off x="3850643" y="1"/>
            <a:ext cx="2945448" cy="497997"/>
          </a:xfrm>
          <a:prstGeom prst="rect">
            <a:avLst/>
          </a:prstGeom>
        </p:spPr>
        <p:txBody>
          <a:bodyPr vert="horz" lIns="91330" tIns="45665" rIns="91330" bIns="45665" rtlCol="0"/>
          <a:lstStyle>
            <a:lvl1pPr algn="r">
              <a:defRPr sz="1200"/>
            </a:lvl1pPr>
          </a:lstStyle>
          <a:p>
            <a:fld id="{4D6FFB90-8EA4-4FCA-8390-9BE59D5921D6}" type="datetimeFigureOut">
              <a:rPr lang="ru-RU" smtClean="0"/>
              <a:t>06.03.2024</a:t>
            </a:fld>
            <a:endParaRPr lang="ru-RU"/>
          </a:p>
        </p:txBody>
      </p:sp>
      <p:sp>
        <p:nvSpPr>
          <p:cNvPr id="4" name="Образ слайда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330" tIns="45665" rIns="91330" bIns="45665" rtlCol="0" anchor="ctr"/>
          <a:lstStyle/>
          <a:p>
            <a:endParaRPr lang="ru-RU"/>
          </a:p>
        </p:txBody>
      </p:sp>
      <p:sp>
        <p:nvSpPr>
          <p:cNvPr id="5" name="Заметки 4"/>
          <p:cNvSpPr>
            <a:spLocks noGrp="1"/>
          </p:cNvSpPr>
          <p:nvPr>
            <p:ph type="body" sz="quarter" idx="3"/>
          </p:nvPr>
        </p:nvSpPr>
        <p:spPr>
          <a:xfrm>
            <a:off x="680085" y="4778555"/>
            <a:ext cx="5437506" cy="3909437"/>
          </a:xfrm>
          <a:prstGeom prst="rect">
            <a:avLst/>
          </a:prstGeom>
        </p:spPr>
        <p:txBody>
          <a:bodyPr vert="horz" lIns="91330" tIns="45665" rIns="91330" bIns="45665"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1816"/>
            <a:ext cx="2945448" cy="497997"/>
          </a:xfrm>
          <a:prstGeom prst="rect">
            <a:avLst/>
          </a:prstGeom>
        </p:spPr>
        <p:txBody>
          <a:bodyPr vert="horz" lIns="91330" tIns="45665" rIns="91330" bIns="45665" rtlCol="0" anchor="b"/>
          <a:lstStyle>
            <a:lvl1pPr algn="l">
              <a:defRPr sz="1200"/>
            </a:lvl1pPr>
          </a:lstStyle>
          <a:p>
            <a:endParaRPr lang="ru-RU"/>
          </a:p>
        </p:txBody>
      </p:sp>
      <p:sp>
        <p:nvSpPr>
          <p:cNvPr id="7" name="Номер слайда 6"/>
          <p:cNvSpPr>
            <a:spLocks noGrp="1"/>
          </p:cNvSpPr>
          <p:nvPr>
            <p:ph type="sldNum" sz="quarter" idx="5"/>
          </p:nvPr>
        </p:nvSpPr>
        <p:spPr>
          <a:xfrm>
            <a:off x="3850643" y="9431816"/>
            <a:ext cx="2945448" cy="497997"/>
          </a:xfrm>
          <a:prstGeom prst="rect">
            <a:avLst/>
          </a:prstGeom>
        </p:spPr>
        <p:txBody>
          <a:bodyPr vert="horz" lIns="91330" tIns="45665" rIns="91330" bIns="45665" rtlCol="0" anchor="b"/>
          <a:lstStyle>
            <a:lvl1pPr algn="r">
              <a:defRPr sz="1200"/>
            </a:lvl1pPr>
          </a:lstStyle>
          <a:p>
            <a:fld id="{0C415385-382C-4B22-9E0B-77531EB8D5B5}" type="slidenum">
              <a:rPr lang="ru-RU" smtClean="0"/>
              <a:t>‹#›</a:t>
            </a:fld>
            <a:endParaRPr lang="ru-RU"/>
          </a:p>
        </p:txBody>
      </p:sp>
    </p:spTree>
    <p:extLst>
      <p:ext uri="{BB962C8B-B14F-4D97-AF65-F5344CB8AC3E}">
        <p14:creationId xmlns:p14="http://schemas.microsoft.com/office/powerpoint/2010/main" val="1321596950"/>
      </p:ext>
    </p:extLst>
  </p:cSld>
  <p:clrMap bg1="lt1" tx1="dk1" bg2="lt2" tx2="dk2" accent1="accent1" accent2="accent2" accent3="accent3" accent4="accent4" accent5="accent5" accent6="accent6" hlink="hlink" folHlink="folHlink"/>
  <p:notesStyle>
    <a:lvl1pPr marL="0" algn="l" defTabSz="914388" rtl="0" eaLnBrk="1" latinLnBrk="0" hangingPunct="1">
      <a:defRPr sz="1200" kern="1200">
        <a:solidFill>
          <a:schemeClr val="tx1"/>
        </a:solidFill>
        <a:latin typeface="+mn-lt"/>
        <a:ea typeface="+mn-ea"/>
        <a:cs typeface="+mn-cs"/>
      </a:defRPr>
    </a:lvl1pPr>
    <a:lvl2pPr marL="457194" algn="l" defTabSz="914388" rtl="0" eaLnBrk="1" latinLnBrk="0" hangingPunct="1">
      <a:defRPr sz="1200" kern="1200">
        <a:solidFill>
          <a:schemeClr val="tx1"/>
        </a:solidFill>
        <a:latin typeface="+mn-lt"/>
        <a:ea typeface="+mn-ea"/>
        <a:cs typeface="+mn-cs"/>
      </a:defRPr>
    </a:lvl2pPr>
    <a:lvl3pPr marL="914388" algn="l" defTabSz="914388" rtl="0" eaLnBrk="1" latinLnBrk="0" hangingPunct="1">
      <a:defRPr sz="1200" kern="1200">
        <a:solidFill>
          <a:schemeClr val="tx1"/>
        </a:solidFill>
        <a:latin typeface="+mn-lt"/>
        <a:ea typeface="+mn-ea"/>
        <a:cs typeface="+mn-cs"/>
      </a:defRPr>
    </a:lvl3pPr>
    <a:lvl4pPr marL="1371583" algn="l" defTabSz="914388" rtl="0" eaLnBrk="1" latinLnBrk="0" hangingPunct="1">
      <a:defRPr sz="1200" kern="1200">
        <a:solidFill>
          <a:schemeClr val="tx1"/>
        </a:solidFill>
        <a:latin typeface="+mn-lt"/>
        <a:ea typeface="+mn-ea"/>
        <a:cs typeface="+mn-cs"/>
      </a:defRPr>
    </a:lvl4pPr>
    <a:lvl5pPr marL="1828777" algn="l" defTabSz="914388" rtl="0" eaLnBrk="1" latinLnBrk="0" hangingPunct="1">
      <a:defRPr sz="1200" kern="1200">
        <a:solidFill>
          <a:schemeClr val="tx1"/>
        </a:solidFill>
        <a:latin typeface="+mn-lt"/>
        <a:ea typeface="+mn-ea"/>
        <a:cs typeface="+mn-cs"/>
      </a:defRPr>
    </a:lvl5pPr>
    <a:lvl6pPr marL="2285971" algn="l" defTabSz="914388" rtl="0" eaLnBrk="1" latinLnBrk="0" hangingPunct="1">
      <a:defRPr sz="1200" kern="1200">
        <a:solidFill>
          <a:schemeClr val="tx1"/>
        </a:solidFill>
        <a:latin typeface="+mn-lt"/>
        <a:ea typeface="+mn-ea"/>
        <a:cs typeface="+mn-cs"/>
      </a:defRPr>
    </a:lvl6pPr>
    <a:lvl7pPr marL="2743165" algn="l" defTabSz="914388" rtl="0" eaLnBrk="1" latinLnBrk="0" hangingPunct="1">
      <a:defRPr sz="1200" kern="1200">
        <a:solidFill>
          <a:schemeClr val="tx1"/>
        </a:solidFill>
        <a:latin typeface="+mn-lt"/>
        <a:ea typeface="+mn-ea"/>
        <a:cs typeface="+mn-cs"/>
      </a:defRPr>
    </a:lvl7pPr>
    <a:lvl8pPr marL="3200359" algn="l" defTabSz="914388" rtl="0" eaLnBrk="1" latinLnBrk="0" hangingPunct="1">
      <a:defRPr sz="1200" kern="1200">
        <a:solidFill>
          <a:schemeClr val="tx1"/>
        </a:solidFill>
        <a:latin typeface="+mn-lt"/>
        <a:ea typeface="+mn-ea"/>
        <a:cs typeface="+mn-cs"/>
      </a:defRPr>
    </a:lvl8pPr>
    <a:lvl9pPr marL="3657554" algn="l" defTabSz="91438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AEFFCB2-D57F-491A-9D87-565514C35260}"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FF92B3-FD21-41ED-8940-01C76B4593C2}" type="slidenum">
              <a:rPr lang="ru-RU" smtClean="0"/>
              <a:t>‹#›</a:t>
            </a:fld>
            <a:endParaRPr lang="ru-RU"/>
          </a:p>
        </p:txBody>
      </p:sp>
    </p:spTree>
    <p:extLst>
      <p:ext uri="{BB962C8B-B14F-4D97-AF65-F5344CB8AC3E}">
        <p14:creationId xmlns:p14="http://schemas.microsoft.com/office/powerpoint/2010/main" val="22610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EFFCB2-D57F-491A-9D87-565514C35260}"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FF92B3-FD21-41ED-8940-01C76B4593C2}" type="slidenum">
              <a:rPr lang="ru-RU" smtClean="0"/>
              <a:t>‹#›</a:t>
            </a:fld>
            <a:endParaRPr lang="ru-RU"/>
          </a:p>
        </p:txBody>
      </p:sp>
    </p:spTree>
    <p:extLst>
      <p:ext uri="{BB962C8B-B14F-4D97-AF65-F5344CB8AC3E}">
        <p14:creationId xmlns:p14="http://schemas.microsoft.com/office/powerpoint/2010/main" val="348588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EFFCB2-D57F-491A-9D87-565514C35260}"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FF92B3-FD21-41ED-8940-01C76B4593C2}" type="slidenum">
              <a:rPr lang="ru-RU" smtClean="0"/>
              <a:t>‹#›</a:t>
            </a:fld>
            <a:endParaRPr lang="ru-RU"/>
          </a:p>
        </p:txBody>
      </p:sp>
    </p:spTree>
    <p:extLst>
      <p:ext uri="{BB962C8B-B14F-4D97-AF65-F5344CB8AC3E}">
        <p14:creationId xmlns:p14="http://schemas.microsoft.com/office/powerpoint/2010/main" val="2118750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EFFCB2-D57F-491A-9D87-565514C35260}"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FF92B3-FD21-41ED-8940-01C76B4593C2}"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29717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EFFCB2-D57F-491A-9D87-565514C35260}"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FF92B3-FD21-41ED-8940-01C76B4593C2}" type="slidenum">
              <a:rPr lang="ru-RU" smtClean="0"/>
              <a:t>‹#›</a:t>
            </a:fld>
            <a:endParaRPr lang="ru-RU"/>
          </a:p>
        </p:txBody>
      </p:sp>
    </p:spTree>
    <p:extLst>
      <p:ext uri="{BB962C8B-B14F-4D97-AF65-F5344CB8AC3E}">
        <p14:creationId xmlns:p14="http://schemas.microsoft.com/office/powerpoint/2010/main" val="2753124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3AEFFCB2-D57F-491A-9D87-565514C35260}" type="datetimeFigureOut">
              <a:rPr lang="ru-RU" smtClean="0"/>
              <a:t>06.03.2024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9FF92B3-FD21-41ED-8940-01C76B4593C2}" type="slidenum">
              <a:rPr lang="ru-RU" smtClean="0"/>
              <a:t>‹#›</a:t>
            </a:fld>
            <a:endParaRPr lang="ru-RU"/>
          </a:p>
        </p:txBody>
      </p:sp>
    </p:spTree>
    <p:extLst>
      <p:ext uri="{BB962C8B-B14F-4D97-AF65-F5344CB8AC3E}">
        <p14:creationId xmlns:p14="http://schemas.microsoft.com/office/powerpoint/2010/main" val="3535593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3AEFFCB2-D57F-491A-9D87-565514C35260}" type="datetimeFigureOut">
              <a:rPr lang="ru-RU" smtClean="0"/>
              <a:t>06.03.2024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9FF92B3-FD21-41ED-8940-01C76B4593C2}" type="slidenum">
              <a:rPr lang="ru-RU" smtClean="0"/>
              <a:t>‹#›</a:t>
            </a:fld>
            <a:endParaRPr lang="ru-RU"/>
          </a:p>
        </p:txBody>
      </p:sp>
    </p:spTree>
    <p:extLst>
      <p:ext uri="{BB962C8B-B14F-4D97-AF65-F5344CB8AC3E}">
        <p14:creationId xmlns:p14="http://schemas.microsoft.com/office/powerpoint/2010/main" val="357293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EFFCB2-D57F-491A-9D87-565514C35260}"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FF92B3-FD21-41ED-8940-01C76B4593C2}" type="slidenum">
              <a:rPr lang="ru-RU" smtClean="0"/>
              <a:t>‹#›</a:t>
            </a:fld>
            <a:endParaRPr lang="ru-RU"/>
          </a:p>
        </p:txBody>
      </p:sp>
    </p:spTree>
    <p:extLst>
      <p:ext uri="{BB962C8B-B14F-4D97-AF65-F5344CB8AC3E}">
        <p14:creationId xmlns:p14="http://schemas.microsoft.com/office/powerpoint/2010/main" val="651780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EFFCB2-D57F-491A-9D87-565514C35260}"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FF92B3-FD21-41ED-8940-01C76B4593C2}" type="slidenum">
              <a:rPr lang="ru-RU" smtClean="0"/>
              <a:t>‹#›</a:t>
            </a:fld>
            <a:endParaRPr lang="ru-RU"/>
          </a:p>
        </p:txBody>
      </p:sp>
    </p:spTree>
    <p:extLst>
      <p:ext uri="{BB962C8B-B14F-4D97-AF65-F5344CB8AC3E}">
        <p14:creationId xmlns:p14="http://schemas.microsoft.com/office/powerpoint/2010/main" val="297043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EFFCB2-D57F-491A-9D87-565514C35260}"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FF92B3-FD21-41ED-8940-01C76B4593C2}" type="slidenum">
              <a:rPr lang="ru-RU" smtClean="0"/>
              <a:t>‹#›</a:t>
            </a:fld>
            <a:endParaRPr lang="ru-RU"/>
          </a:p>
        </p:txBody>
      </p:sp>
    </p:spTree>
    <p:extLst>
      <p:ext uri="{BB962C8B-B14F-4D97-AF65-F5344CB8AC3E}">
        <p14:creationId xmlns:p14="http://schemas.microsoft.com/office/powerpoint/2010/main" val="143305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EFFCB2-D57F-491A-9D87-565514C35260}" type="datetimeFigureOut">
              <a:rPr lang="ru-RU" smtClean="0"/>
              <a:t>06.03.2024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FF92B3-FD21-41ED-8940-01C76B4593C2}" type="slidenum">
              <a:rPr lang="ru-RU" smtClean="0"/>
              <a:t>‹#›</a:t>
            </a:fld>
            <a:endParaRPr lang="ru-RU"/>
          </a:p>
        </p:txBody>
      </p:sp>
    </p:spTree>
    <p:extLst>
      <p:ext uri="{BB962C8B-B14F-4D97-AF65-F5344CB8AC3E}">
        <p14:creationId xmlns:p14="http://schemas.microsoft.com/office/powerpoint/2010/main" val="146087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AEFFCB2-D57F-491A-9D87-565514C35260}"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FF92B3-FD21-41ED-8940-01C76B4593C2}" type="slidenum">
              <a:rPr lang="ru-RU" smtClean="0"/>
              <a:t>‹#›</a:t>
            </a:fld>
            <a:endParaRPr lang="ru-RU"/>
          </a:p>
        </p:txBody>
      </p:sp>
    </p:spTree>
    <p:extLst>
      <p:ext uri="{BB962C8B-B14F-4D97-AF65-F5344CB8AC3E}">
        <p14:creationId xmlns:p14="http://schemas.microsoft.com/office/powerpoint/2010/main" val="6879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AEFFCB2-D57F-491A-9D87-565514C35260}" type="datetimeFigureOut">
              <a:rPr lang="ru-RU" smtClean="0"/>
              <a:t>06.03.2024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9FF92B3-FD21-41ED-8940-01C76B4593C2}" type="slidenum">
              <a:rPr lang="ru-RU" smtClean="0"/>
              <a:t>‹#›</a:t>
            </a:fld>
            <a:endParaRPr lang="ru-RU"/>
          </a:p>
        </p:txBody>
      </p:sp>
    </p:spTree>
    <p:extLst>
      <p:ext uri="{BB962C8B-B14F-4D97-AF65-F5344CB8AC3E}">
        <p14:creationId xmlns:p14="http://schemas.microsoft.com/office/powerpoint/2010/main" val="83197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AEFFCB2-D57F-491A-9D87-565514C35260}" type="datetimeFigureOut">
              <a:rPr lang="ru-RU" smtClean="0"/>
              <a:t>06.03.2024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9FF92B3-FD21-41ED-8940-01C76B4593C2}" type="slidenum">
              <a:rPr lang="ru-RU" smtClean="0"/>
              <a:t>‹#›</a:t>
            </a:fld>
            <a:endParaRPr lang="ru-RU"/>
          </a:p>
        </p:txBody>
      </p:sp>
    </p:spTree>
    <p:extLst>
      <p:ext uri="{BB962C8B-B14F-4D97-AF65-F5344CB8AC3E}">
        <p14:creationId xmlns:p14="http://schemas.microsoft.com/office/powerpoint/2010/main" val="61491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AEFFCB2-D57F-491A-9D87-565514C35260}" type="datetimeFigureOut">
              <a:rPr lang="ru-RU" smtClean="0"/>
              <a:t>06.03.2024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9FF92B3-FD21-41ED-8940-01C76B4593C2}" type="slidenum">
              <a:rPr lang="ru-RU" smtClean="0"/>
              <a:t>‹#›</a:t>
            </a:fld>
            <a:endParaRPr lang="ru-RU"/>
          </a:p>
        </p:txBody>
      </p:sp>
    </p:spTree>
    <p:extLst>
      <p:ext uri="{BB962C8B-B14F-4D97-AF65-F5344CB8AC3E}">
        <p14:creationId xmlns:p14="http://schemas.microsoft.com/office/powerpoint/2010/main" val="99369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EFFCB2-D57F-491A-9D87-565514C35260}"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FF92B3-FD21-41ED-8940-01C76B4593C2}" type="slidenum">
              <a:rPr lang="ru-RU" smtClean="0"/>
              <a:t>‹#›</a:t>
            </a:fld>
            <a:endParaRPr lang="ru-RU"/>
          </a:p>
        </p:txBody>
      </p:sp>
    </p:spTree>
    <p:extLst>
      <p:ext uri="{BB962C8B-B14F-4D97-AF65-F5344CB8AC3E}">
        <p14:creationId xmlns:p14="http://schemas.microsoft.com/office/powerpoint/2010/main" val="398573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EFFCB2-D57F-491A-9D87-565514C35260}" type="datetimeFigureOut">
              <a:rPr lang="ru-RU" smtClean="0"/>
              <a:t>06.03.2024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FF92B3-FD21-41ED-8940-01C76B4593C2}" type="slidenum">
              <a:rPr lang="ru-RU" smtClean="0"/>
              <a:t>‹#›</a:t>
            </a:fld>
            <a:endParaRPr lang="ru-RU"/>
          </a:p>
        </p:txBody>
      </p:sp>
    </p:spTree>
    <p:extLst>
      <p:ext uri="{BB962C8B-B14F-4D97-AF65-F5344CB8AC3E}">
        <p14:creationId xmlns:p14="http://schemas.microsoft.com/office/powerpoint/2010/main" val="10598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AEFFCB2-D57F-491A-9D87-565514C35260}" type="datetimeFigureOut">
              <a:rPr lang="ru-RU" smtClean="0"/>
              <a:t>06.03.2024</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9FF92B3-FD21-41ED-8940-01C76B4593C2}" type="slidenum">
              <a:rPr lang="ru-RU" smtClean="0"/>
              <a:t>‹#›</a:t>
            </a:fld>
            <a:endParaRPr lang="ru-RU"/>
          </a:p>
        </p:txBody>
      </p:sp>
    </p:spTree>
    <p:extLst>
      <p:ext uri="{BB962C8B-B14F-4D97-AF65-F5344CB8AC3E}">
        <p14:creationId xmlns:p14="http://schemas.microsoft.com/office/powerpoint/2010/main" val="195762722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mokupchino.ru" TargetMode="External"/><Relationship Id="rId2" Type="http://schemas.openxmlformats.org/officeDocument/2006/relationships/hyperlink" Target="mailto:mocupch@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348" y="61546"/>
            <a:ext cx="10401300" cy="2691486"/>
          </a:xfrm>
          <a:noFill/>
          <a:scene3d>
            <a:camera prst="orthographicFront"/>
            <a:lightRig rig="threePt" dir="t"/>
          </a:scene3d>
          <a:sp3d>
            <a:bevelT/>
          </a:sp3d>
        </p:spPr>
        <p:txBody>
          <a:bodyPr>
            <a:normAutofit fontScale="90000"/>
          </a:bodyPr>
          <a:lstStyle/>
          <a:p>
            <a:pPr algn="ctr">
              <a:lnSpc>
                <a:spcPct val="150000"/>
              </a:lnSpc>
            </a:pPr>
            <a:r>
              <a:rPr lang="ru-RU" sz="4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4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 для граждан </a:t>
            </a:r>
            <a:br>
              <a:rPr lang="ru-RU"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a:t>
            </a:r>
            <a:r>
              <a:rPr lang="ru-R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 год и плановый период  2025-2026 годов внутригородского муниципального образования города федерального значения Санкт-Петербурга муниципальный округ </a:t>
            </a:r>
            <a:r>
              <a:rPr lang="ru-RU" sz="2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Купчино</a:t>
            </a:r>
            <a:r>
              <a:rPr lang="ru-RU"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 изм. От 20.02.2024</a:t>
            </a:r>
            <a:r>
              <a:rPr lang="ru-RU" sz="2700" dirty="0">
                <a:latin typeface="Times New Roman" panose="02020603050405020304" pitchFamily="18" charset="0"/>
                <a:cs typeface="Times New Roman" panose="02020603050405020304" pitchFamily="18" charset="0"/>
              </a:rPr>
              <a:t/>
            </a:r>
            <a:br>
              <a:rPr lang="ru-RU" sz="2700" dirty="0">
                <a:latin typeface="Times New Roman" panose="02020603050405020304" pitchFamily="18" charset="0"/>
                <a:cs typeface="Times New Roman" panose="02020603050405020304" pitchFamily="18" charset="0"/>
              </a:rPr>
            </a:br>
            <a:endParaRPr lang="ru-RU" sz="6000" dirty="0">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C2CB1869-2114-462E-85C6-3BB5BC76A741}"/>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645090" y="2885709"/>
            <a:ext cx="2901815" cy="3424237"/>
          </a:xfrm>
          <a:prstGeom prst="rect">
            <a:avLst/>
          </a:prstGeom>
          <a:ln>
            <a:noFill/>
          </a:ln>
          <a:effectLst>
            <a:softEdge rad="112500"/>
          </a:effectLst>
          <a:scene3d>
            <a:camera prst="orthographicFront"/>
            <a:lightRig rig="threePt" dir="t"/>
          </a:scene3d>
          <a:sp3d>
            <a:bevelT/>
          </a:sp3d>
        </p:spPr>
      </p:pic>
    </p:spTree>
    <p:extLst>
      <p:ext uri="{BB962C8B-B14F-4D97-AF65-F5344CB8AC3E}">
        <p14:creationId xmlns:p14="http://schemas.microsoft.com/office/powerpoint/2010/main" val="3291607147"/>
      </p:ext>
    </p:extLst>
  </p:cSld>
  <p:clrMapOvr>
    <a:masterClrMapping/>
  </p:clrMapOvr>
  <mc:AlternateContent xmlns:mc="http://schemas.openxmlformats.org/markup-compatibility/2006" xmlns:p14="http://schemas.microsoft.com/office/powerpoint/2010/main">
    <mc:Choice Requires="p14">
      <p:transition p14:dur="10" advTm="5927"/>
    </mc:Choice>
    <mc:Fallback xmlns="">
      <p:transition advTm="592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27820"/>
            <a:ext cx="10364451" cy="530941"/>
          </a:xfrm>
        </p:spPr>
        <p:txBody>
          <a:bodyPr>
            <a:normAutofit/>
          </a:bodyPr>
          <a:lstStyle/>
          <a:p>
            <a:r>
              <a:rPr lang="ru-RU"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понятия и термины</a:t>
            </a: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991611077"/>
              </p:ext>
            </p:extLst>
          </p:nvPr>
        </p:nvGraphicFramePr>
        <p:xfrm>
          <a:off x="323850" y="747346"/>
          <a:ext cx="11563350" cy="6110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2857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3022065826"/>
              </p:ext>
            </p:extLst>
          </p:nvPr>
        </p:nvGraphicFramePr>
        <p:xfrm>
          <a:off x="442452" y="707923"/>
          <a:ext cx="11356258" cy="5978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Заголовок 10"/>
          <p:cNvSpPr>
            <a:spLocks noGrp="1"/>
          </p:cNvSpPr>
          <p:nvPr>
            <p:ph type="title"/>
          </p:nvPr>
        </p:nvSpPr>
        <p:spPr>
          <a:xfrm>
            <a:off x="913774" y="167148"/>
            <a:ext cx="10351752" cy="540775"/>
          </a:xfrm>
        </p:spPr>
        <p:txBody>
          <a:bodyPr>
            <a:normAutofit/>
          </a:bodyPr>
          <a:lstStyle/>
          <a:p>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понятия и термины</a:t>
            </a:r>
          </a:p>
        </p:txBody>
      </p:sp>
      <p:sp>
        <p:nvSpPr>
          <p:cNvPr id="12" name="Текст 11"/>
          <p:cNvSpPr>
            <a:spLocks noGrp="1"/>
          </p:cNvSpPr>
          <p:nvPr>
            <p:ph type="body" idx="1"/>
          </p:nvPr>
        </p:nvSpPr>
        <p:spPr/>
        <p:txBody>
          <a:bodyPr/>
          <a:lstStyle/>
          <a:p>
            <a:endParaRPr lang="ru-RU"/>
          </a:p>
        </p:txBody>
      </p:sp>
    </p:spTree>
    <p:extLst>
      <p:ext uri="{BB962C8B-B14F-4D97-AF65-F5344CB8AC3E}">
        <p14:creationId xmlns:p14="http://schemas.microsoft.com/office/powerpoint/2010/main" val="2593517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838200" y="105722"/>
            <a:ext cx="10515600" cy="989655"/>
          </a:xfrm>
          <a:gradFill>
            <a:gsLst>
              <a:gs pos="36000">
                <a:srgbClr val="CCFF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Контактная информация</a:t>
            </a:r>
          </a:p>
        </p:txBody>
      </p:sp>
      <p:graphicFrame>
        <p:nvGraphicFramePr>
          <p:cNvPr id="13" name="Объект 12"/>
          <p:cNvGraphicFramePr>
            <a:graphicFrameLocks noGrp="1"/>
          </p:cNvGraphicFramePr>
          <p:nvPr>
            <p:ph sz="quarter" idx="13"/>
            <p:extLst>
              <p:ext uri="{D42A27DB-BD31-4B8C-83A1-F6EECF244321}">
                <p14:modId xmlns:p14="http://schemas.microsoft.com/office/powerpoint/2010/main" val="3099733411"/>
              </p:ext>
            </p:extLst>
          </p:nvPr>
        </p:nvGraphicFramePr>
        <p:xfrm>
          <a:off x="849551" y="1194196"/>
          <a:ext cx="10504251" cy="5410536"/>
        </p:xfrm>
        <a:graphic>
          <a:graphicData uri="http://schemas.openxmlformats.org/drawingml/2006/table">
            <a:tbl>
              <a:tblPr firstRow="1" bandRow="1">
                <a:tableStyleId>{5C22544A-7EE6-4342-B048-85BDC9FD1C3A}</a:tableStyleId>
              </a:tblPr>
              <a:tblGrid>
                <a:gridCol w="3493851">
                  <a:extLst>
                    <a:ext uri="{9D8B030D-6E8A-4147-A177-3AD203B41FA5}">
                      <a16:colId xmlns:a16="http://schemas.microsoft.com/office/drawing/2014/main" val="758128346"/>
                    </a:ext>
                  </a:extLst>
                </a:gridCol>
                <a:gridCol w="3505200">
                  <a:extLst>
                    <a:ext uri="{9D8B030D-6E8A-4147-A177-3AD203B41FA5}">
                      <a16:colId xmlns:a16="http://schemas.microsoft.com/office/drawing/2014/main" val="3381672817"/>
                    </a:ext>
                  </a:extLst>
                </a:gridCol>
                <a:gridCol w="3505200">
                  <a:extLst>
                    <a:ext uri="{9D8B030D-6E8A-4147-A177-3AD203B41FA5}">
                      <a16:colId xmlns:a16="http://schemas.microsoft.com/office/drawing/2014/main" val="4116861747"/>
                    </a:ext>
                  </a:extLst>
                </a:gridCol>
              </a:tblGrid>
              <a:tr h="312323">
                <a:tc>
                  <a:txBody>
                    <a:bodyPr/>
                    <a:lstStyle/>
                    <a:p>
                      <a:pPr algn="ctr"/>
                      <a:r>
                        <a:rPr lang="ru-RU" sz="1600" b="1" dirty="0">
                          <a:solidFill>
                            <a:schemeClr val="tx1"/>
                          </a:solidFill>
                          <a:latin typeface="Times New Roman" panose="02020603050405020304" pitchFamily="18" charset="0"/>
                          <a:cs typeface="Times New Roman" panose="02020603050405020304" pitchFamily="18" charset="0"/>
                        </a:rPr>
                        <a:t>Учреждение</a:t>
                      </a:r>
                    </a:p>
                  </a:txBody>
                  <a:tcPr>
                    <a:gradFill>
                      <a:gsLst>
                        <a:gs pos="39000">
                          <a:srgbClr val="CCFFCC">
                            <a:lumMod val="48000"/>
                            <a:lumOff val="52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ru-RU" sz="1600" b="1" dirty="0">
                          <a:solidFill>
                            <a:schemeClr val="tx1"/>
                          </a:solidFill>
                          <a:latin typeface="Times New Roman" panose="02020603050405020304" pitchFamily="18" charset="0"/>
                          <a:cs typeface="Times New Roman" panose="02020603050405020304" pitchFamily="18" charset="0"/>
                        </a:rPr>
                        <a:t>ФИО</a:t>
                      </a:r>
                      <a:r>
                        <a:rPr lang="ru-RU" sz="1600" b="1" baseline="0" dirty="0">
                          <a:solidFill>
                            <a:schemeClr val="tx1"/>
                          </a:solidFill>
                          <a:latin typeface="Times New Roman" panose="02020603050405020304" pitchFamily="18" charset="0"/>
                          <a:cs typeface="Times New Roman" panose="02020603050405020304" pitchFamily="18" charset="0"/>
                        </a:rPr>
                        <a:t> руководителя</a:t>
                      </a:r>
                      <a:endParaRPr lang="ru-RU" sz="1600" b="1" dirty="0">
                        <a:solidFill>
                          <a:schemeClr val="tx1"/>
                        </a:solidFill>
                        <a:latin typeface="Times New Roman" panose="02020603050405020304" pitchFamily="18" charset="0"/>
                        <a:cs typeface="Times New Roman" panose="02020603050405020304" pitchFamily="18" charset="0"/>
                      </a:endParaRPr>
                    </a:p>
                  </a:txBody>
                  <a:tcPr>
                    <a:gradFill>
                      <a:gsLst>
                        <a:gs pos="39000">
                          <a:srgbClr val="CCFFCC">
                            <a:lumMod val="48000"/>
                            <a:lumOff val="52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ru-RU" sz="1600" b="1" dirty="0">
                          <a:solidFill>
                            <a:schemeClr val="tx1"/>
                          </a:solidFill>
                          <a:latin typeface="Times New Roman" panose="02020603050405020304" pitchFamily="18" charset="0"/>
                          <a:cs typeface="Times New Roman" panose="02020603050405020304" pitchFamily="18" charset="0"/>
                        </a:rPr>
                        <a:t>Часы приема</a:t>
                      </a:r>
                    </a:p>
                  </a:txBody>
                  <a:tcPr>
                    <a:gradFill>
                      <a:gsLst>
                        <a:gs pos="39000">
                          <a:srgbClr val="CCFFCC">
                            <a:lumMod val="48000"/>
                            <a:lumOff val="52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703162437"/>
                  </a:ext>
                </a:extLst>
              </a:tr>
              <a:tr h="2186264">
                <a:tc>
                  <a:txBody>
                    <a:bodyPr/>
                    <a:lstStyle/>
                    <a:p>
                      <a:pPr algn="ctr"/>
                      <a:r>
                        <a:rPr lang="ru-RU" sz="1600" b="1" dirty="0">
                          <a:solidFill>
                            <a:schemeClr val="tx1"/>
                          </a:solidFill>
                          <a:latin typeface="Times New Roman" panose="02020603050405020304" pitchFamily="18" charset="0"/>
                          <a:cs typeface="Times New Roman" panose="02020603050405020304" pitchFamily="18" charset="0"/>
                        </a:rPr>
                        <a:t>МУНИЦИПАЛЬНЫЙ СОВЕТ</a:t>
                      </a:r>
                    </a:p>
                    <a:p>
                      <a:pPr algn="ctr"/>
                      <a:r>
                        <a:rPr lang="ru-RU" sz="1600" b="1" dirty="0">
                          <a:solidFill>
                            <a:schemeClr val="tx1"/>
                          </a:solidFill>
                          <a:latin typeface="Times New Roman" panose="02020603050405020304" pitchFamily="18" charset="0"/>
                          <a:cs typeface="Times New Roman" panose="02020603050405020304" pitchFamily="18" charset="0"/>
                        </a:rPr>
                        <a:t>Внутригородского муниципального образования города федерального значения</a:t>
                      </a:r>
                    </a:p>
                    <a:p>
                      <a:pPr algn="ctr"/>
                      <a:r>
                        <a:rPr lang="ru-RU" sz="1600" b="1" dirty="0">
                          <a:solidFill>
                            <a:schemeClr val="tx1"/>
                          </a:solidFill>
                          <a:latin typeface="Times New Roman" panose="02020603050405020304" pitchFamily="18" charset="0"/>
                          <a:cs typeface="Times New Roman" panose="02020603050405020304" pitchFamily="18" charset="0"/>
                        </a:rPr>
                        <a:t>Санкт-Петербурга МО Купчино</a:t>
                      </a:r>
                    </a:p>
                    <a:p>
                      <a:pPr algn="ctr"/>
                      <a:endParaRPr lang="ru-RU" sz="1600" b="1" dirty="0">
                        <a:solidFill>
                          <a:schemeClr val="tx1"/>
                        </a:solidFill>
                        <a:latin typeface="Times New Roman" panose="02020603050405020304" pitchFamily="18" charset="0"/>
                        <a:cs typeface="Times New Roman" panose="02020603050405020304" pitchFamily="18" charset="0"/>
                      </a:endParaRPr>
                    </a:p>
                    <a:p>
                      <a:pPr algn="ctr"/>
                      <a:r>
                        <a:rPr lang="ru-RU" sz="1600" b="1" dirty="0">
                          <a:solidFill>
                            <a:schemeClr val="tx1"/>
                          </a:solidFill>
                          <a:latin typeface="Times New Roman" panose="02020603050405020304" pitchFamily="18" charset="0"/>
                          <a:cs typeface="Times New Roman" panose="02020603050405020304" pitchFamily="18" charset="0"/>
                        </a:rPr>
                        <a:t>Тел. 703-04-10</a:t>
                      </a:r>
                    </a:p>
                    <a:p>
                      <a:pPr algn="ctr"/>
                      <a:r>
                        <a:rPr lang="ru-RU" sz="1600" b="1" dirty="0">
                          <a:solidFill>
                            <a:schemeClr val="tx1"/>
                          </a:solidFill>
                          <a:latin typeface="Times New Roman" panose="02020603050405020304" pitchFamily="18" charset="0"/>
                          <a:cs typeface="Times New Roman" panose="02020603050405020304" pitchFamily="18" charset="0"/>
                        </a:rPr>
                        <a:t>Эл. почта: </a:t>
                      </a:r>
                      <a:r>
                        <a:rPr lang="en-US" sz="1600" b="1" dirty="0">
                          <a:solidFill>
                            <a:schemeClr val="tx1"/>
                          </a:solidFill>
                          <a:latin typeface="Times New Roman" panose="02020603050405020304" pitchFamily="18" charset="0"/>
                          <a:cs typeface="Times New Roman" panose="02020603050405020304" pitchFamily="18" charset="0"/>
                          <a:hlinkClick r:id="rId2"/>
                        </a:rPr>
                        <a:t>mocupch@gmail.com</a:t>
                      </a:r>
                      <a:endParaRPr lang="ru-RU" sz="1600" b="1" dirty="0">
                        <a:solidFill>
                          <a:schemeClr val="tx1"/>
                        </a:solidFill>
                        <a:latin typeface="Times New Roman" panose="02020603050405020304" pitchFamily="18" charset="0"/>
                        <a:cs typeface="Times New Roman" panose="02020603050405020304" pitchFamily="18" charset="0"/>
                      </a:endParaRPr>
                    </a:p>
                  </a:txBody>
                  <a:tcPr>
                    <a:gradFill>
                      <a:gsLst>
                        <a:gs pos="39000">
                          <a:srgbClr val="CCFFCC">
                            <a:lumMod val="48000"/>
                            <a:lumOff val="52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ru-RU" sz="1600" b="1" dirty="0" err="1">
                          <a:solidFill>
                            <a:schemeClr val="tx1"/>
                          </a:solidFill>
                          <a:latin typeface="Times New Roman" panose="02020603050405020304" pitchFamily="18" charset="0"/>
                          <a:cs typeface="Times New Roman" panose="02020603050405020304" pitchFamily="18" charset="0"/>
                        </a:rPr>
                        <a:t>Пониматкин</a:t>
                      </a:r>
                      <a:r>
                        <a:rPr lang="ru-RU" sz="1600" b="1" dirty="0">
                          <a:solidFill>
                            <a:schemeClr val="tx1"/>
                          </a:solidFill>
                          <a:latin typeface="Times New Roman" panose="02020603050405020304" pitchFamily="18" charset="0"/>
                          <a:cs typeface="Times New Roman" panose="02020603050405020304" pitchFamily="18" charset="0"/>
                        </a:rPr>
                        <a:t> Алексей Владимирович</a:t>
                      </a:r>
                    </a:p>
                  </a:txBody>
                  <a:tcPr>
                    <a:gradFill>
                      <a:gsLst>
                        <a:gs pos="39000">
                          <a:srgbClr val="CCFFCC">
                            <a:lumMod val="48000"/>
                            <a:lumOff val="52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ru-RU" sz="1600" b="1" dirty="0">
                          <a:solidFill>
                            <a:schemeClr val="tx1"/>
                          </a:solidFill>
                          <a:latin typeface="Times New Roman" panose="02020603050405020304" pitchFamily="18" charset="0"/>
                          <a:cs typeface="Times New Roman" panose="02020603050405020304" pitchFamily="18" charset="0"/>
                        </a:rPr>
                        <a:t>Вторник, четверг </a:t>
                      </a:r>
                    </a:p>
                    <a:p>
                      <a:pPr algn="ctr"/>
                      <a:r>
                        <a:rPr lang="ru-RU" sz="1600" b="1" dirty="0">
                          <a:solidFill>
                            <a:schemeClr val="tx1"/>
                          </a:solidFill>
                          <a:latin typeface="Times New Roman" panose="02020603050405020304" pitchFamily="18" charset="0"/>
                          <a:cs typeface="Times New Roman" panose="02020603050405020304" pitchFamily="18" charset="0"/>
                        </a:rPr>
                        <a:t>с</a:t>
                      </a:r>
                      <a:r>
                        <a:rPr lang="ru-RU" sz="1600" b="1" baseline="0" dirty="0">
                          <a:solidFill>
                            <a:schemeClr val="tx1"/>
                          </a:solidFill>
                          <a:latin typeface="Times New Roman" panose="02020603050405020304" pitchFamily="18" charset="0"/>
                          <a:cs typeface="Times New Roman" panose="02020603050405020304" pitchFamily="18" charset="0"/>
                        </a:rPr>
                        <a:t> </a:t>
                      </a:r>
                      <a:r>
                        <a:rPr lang="ru-RU" sz="1600" b="1" dirty="0">
                          <a:solidFill>
                            <a:schemeClr val="tx1"/>
                          </a:solidFill>
                          <a:latin typeface="Times New Roman" panose="02020603050405020304" pitchFamily="18" charset="0"/>
                          <a:cs typeface="Times New Roman" panose="02020603050405020304" pitchFamily="18" charset="0"/>
                        </a:rPr>
                        <a:t>16-00 до</a:t>
                      </a:r>
                      <a:r>
                        <a:rPr lang="ru-RU" sz="1600" b="1" baseline="0" dirty="0">
                          <a:solidFill>
                            <a:schemeClr val="tx1"/>
                          </a:solidFill>
                          <a:latin typeface="Times New Roman" panose="02020603050405020304" pitchFamily="18" charset="0"/>
                          <a:cs typeface="Times New Roman" panose="02020603050405020304" pitchFamily="18" charset="0"/>
                        </a:rPr>
                        <a:t> 18-00</a:t>
                      </a:r>
                      <a:endParaRPr lang="ru-RU" sz="1600" b="1" dirty="0">
                        <a:solidFill>
                          <a:schemeClr val="tx1"/>
                        </a:solidFill>
                        <a:latin typeface="Times New Roman" panose="02020603050405020304" pitchFamily="18" charset="0"/>
                        <a:cs typeface="Times New Roman" panose="02020603050405020304" pitchFamily="18" charset="0"/>
                      </a:endParaRPr>
                    </a:p>
                  </a:txBody>
                  <a:tcPr>
                    <a:gradFill>
                      <a:gsLst>
                        <a:gs pos="39000">
                          <a:srgbClr val="CCFFCC">
                            <a:lumMod val="48000"/>
                            <a:lumOff val="52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97809254"/>
                  </a:ext>
                </a:extLst>
              </a:tr>
              <a:tr h="2888992">
                <a:tc>
                  <a:txBody>
                    <a:bodyPr/>
                    <a:lstStyle/>
                    <a:p>
                      <a:pPr algn="ctr"/>
                      <a:r>
                        <a:rPr lang="ru-RU" sz="1600" b="1" dirty="0">
                          <a:solidFill>
                            <a:schemeClr val="tx1"/>
                          </a:solidFill>
                          <a:latin typeface="Times New Roman" panose="02020603050405020304" pitchFamily="18" charset="0"/>
                          <a:cs typeface="Times New Roman" panose="02020603050405020304" pitchFamily="18" charset="0"/>
                        </a:rPr>
                        <a:t>МЕСТНАЯ АДМИНИСТРАЦИЯ</a:t>
                      </a:r>
                    </a:p>
                    <a:p>
                      <a:pPr algn="ctr"/>
                      <a:r>
                        <a:rPr lang="ru-RU" sz="1600" b="1" dirty="0">
                          <a:solidFill>
                            <a:schemeClr val="tx1"/>
                          </a:solidFill>
                          <a:latin typeface="Times New Roman" panose="02020603050405020304" pitchFamily="18" charset="0"/>
                          <a:cs typeface="Times New Roman" panose="02020603050405020304" pitchFamily="18" charset="0"/>
                        </a:rPr>
                        <a:t>Внутригородского муниципального образования города федерального значения</a:t>
                      </a:r>
                    </a:p>
                    <a:p>
                      <a:pPr algn="ctr"/>
                      <a:r>
                        <a:rPr lang="ru-RU" sz="1600" b="1" dirty="0">
                          <a:solidFill>
                            <a:schemeClr val="tx1"/>
                          </a:solidFill>
                          <a:latin typeface="Times New Roman" panose="02020603050405020304" pitchFamily="18" charset="0"/>
                          <a:cs typeface="Times New Roman" panose="02020603050405020304" pitchFamily="18" charset="0"/>
                        </a:rPr>
                        <a:t>Санкт-Петербурга МО Купчино</a:t>
                      </a:r>
                    </a:p>
                    <a:p>
                      <a:pPr algn="ctr"/>
                      <a:endParaRPr lang="ru-RU" sz="1600" b="1" dirty="0">
                        <a:solidFill>
                          <a:schemeClr val="tx1"/>
                        </a:solidFill>
                        <a:latin typeface="Times New Roman" panose="02020603050405020304" pitchFamily="18" charset="0"/>
                        <a:cs typeface="Times New Roman" panose="02020603050405020304" pitchFamily="18" charset="0"/>
                      </a:endParaRPr>
                    </a:p>
                    <a:p>
                      <a:pPr algn="ctr"/>
                      <a:r>
                        <a:rPr lang="ru-RU" sz="1600" b="1" dirty="0">
                          <a:solidFill>
                            <a:schemeClr val="tx1"/>
                          </a:solidFill>
                          <a:latin typeface="Times New Roman" panose="02020603050405020304" pitchFamily="18" charset="0"/>
                          <a:cs typeface="Times New Roman" panose="02020603050405020304" pitchFamily="18" charset="0"/>
                        </a:rPr>
                        <a:t>Тел. 402-46-06</a:t>
                      </a:r>
                    </a:p>
                    <a:p>
                      <a:pPr algn="ctr"/>
                      <a:r>
                        <a:rPr lang="ru-RU" sz="1600" b="1" dirty="0">
                          <a:solidFill>
                            <a:schemeClr val="tx1"/>
                          </a:solidFill>
                          <a:latin typeface="Times New Roman" panose="02020603050405020304" pitchFamily="18" charset="0"/>
                          <a:cs typeface="Times New Roman" panose="02020603050405020304" pitchFamily="18" charset="0"/>
                        </a:rPr>
                        <a:t>Эл. почта: </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hlinkClick r:id="rId3"/>
                        </a:rPr>
                        <a:t>info@mokupchino.ru</a:t>
                      </a:r>
                      <a:endParaRPr lang="ru-RU" sz="1600" b="1" dirty="0">
                        <a:solidFill>
                          <a:schemeClr val="tx1"/>
                        </a:solidFill>
                        <a:latin typeface="Times New Roman" panose="02020603050405020304" pitchFamily="18" charset="0"/>
                        <a:cs typeface="Times New Roman" panose="02020603050405020304" pitchFamily="18" charset="0"/>
                      </a:endParaRPr>
                    </a:p>
                    <a:p>
                      <a:pPr algn="ctr"/>
                      <a:endParaRPr lang="en-US" sz="1600" b="1" dirty="0">
                        <a:solidFill>
                          <a:schemeClr val="tx1"/>
                        </a:solidFill>
                        <a:latin typeface="Times New Roman" panose="02020603050405020304" pitchFamily="18" charset="0"/>
                        <a:cs typeface="Times New Roman" panose="02020603050405020304" pitchFamily="18" charset="0"/>
                      </a:endParaRPr>
                    </a:p>
                    <a:p>
                      <a:pPr algn="ctr"/>
                      <a:endParaRPr lang="ru-RU" sz="1600" b="1" dirty="0">
                        <a:solidFill>
                          <a:schemeClr val="tx1"/>
                        </a:solidFill>
                        <a:latin typeface="Times New Roman" panose="02020603050405020304" pitchFamily="18" charset="0"/>
                        <a:cs typeface="Times New Roman" panose="02020603050405020304" pitchFamily="18" charset="0"/>
                      </a:endParaRPr>
                    </a:p>
                  </a:txBody>
                  <a:tcPr>
                    <a:gradFill>
                      <a:gsLst>
                        <a:gs pos="39000">
                          <a:srgbClr val="CCFFCC">
                            <a:lumMod val="48000"/>
                            <a:lumOff val="52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ru-RU" sz="1600" b="1" dirty="0">
                          <a:solidFill>
                            <a:schemeClr val="tx1"/>
                          </a:solidFill>
                          <a:latin typeface="Times New Roman" panose="02020603050405020304" pitchFamily="18" charset="0"/>
                          <a:cs typeface="Times New Roman" panose="02020603050405020304" pitchFamily="18" charset="0"/>
                        </a:rPr>
                        <a:t>Голубев Алексей Валерьевич</a:t>
                      </a:r>
                    </a:p>
                  </a:txBody>
                  <a:tcPr>
                    <a:gradFill>
                      <a:gsLst>
                        <a:gs pos="39000">
                          <a:srgbClr val="CCFFCC">
                            <a:lumMod val="48000"/>
                            <a:lumOff val="52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ru-RU" sz="1600" b="1" dirty="0">
                          <a:solidFill>
                            <a:schemeClr val="tx1"/>
                          </a:solidFill>
                          <a:latin typeface="Times New Roman" panose="02020603050405020304" pitchFamily="18" charset="0"/>
                          <a:cs typeface="Times New Roman" panose="02020603050405020304" pitchFamily="18" charset="0"/>
                        </a:rPr>
                        <a:t>Вторник, четверг </a:t>
                      </a:r>
                    </a:p>
                    <a:p>
                      <a:pPr algn="ctr"/>
                      <a:r>
                        <a:rPr lang="ru-RU" sz="1600" b="1" dirty="0">
                          <a:solidFill>
                            <a:schemeClr val="tx1"/>
                          </a:solidFill>
                          <a:latin typeface="Times New Roman" panose="02020603050405020304" pitchFamily="18" charset="0"/>
                          <a:cs typeface="Times New Roman" panose="02020603050405020304" pitchFamily="18" charset="0"/>
                        </a:rPr>
                        <a:t>с 10-00  до 12-00</a:t>
                      </a:r>
                    </a:p>
                    <a:p>
                      <a:pPr algn="ctr"/>
                      <a:endParaRPr lang="ru-RU" sz="1600" b="1" dirty="0">
                        <a:solidFill>
                          <a:schemeClr val="tx1"/>
                        </a:solidFill>
                        <a:latin typeface="Times New Roman" panose="02020603050405020304" pitchFamily="18" charset="0"/>
                        <a:cs typeface="Times New Roman" panose="02020603050405020304" pitchFamily="18" charset="0"/>
                      </a:endParaRPr>
                    </a:p>
                  </a:txBody>
                  <a:tcPr>
                    <a:gradFill>
                      <a:gsLst>
                        <a:gs pos="39000">
                          <a:srgbClr val="CCFFCC">
                            <a:lumMod val="48000"/>
                            <a:lumOff val="52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967245412"/>
                  </a:ext>
                </a:extLst>
              </a:tr>
            </a:tbl>
          </a:graphicData>
        </a:graphic>
      </p:graphicFrame>
    </p:spTree>
    <p:extLst>
      <p:ext uri="{BB962C8B-B14F-4D97-AF65-F5344CB8AC3E}">
        <p14:creationId xmlns:p14="http://schemas.microsoft.com/office/powerpoint/2010/main" val="3635087630"/>
      </p:ext>
    </p:extLst>
  </p:cSld>
  <p:clrMapOvr>
    <a:masterClrMapping/>
  </p:clrMapOvr>
  <mc:AlternateContent xmlns:mc="http://schemas.openxmlformats.org/markup-compatibility/2006" xmlns:p14="http://schemas.microsoft.com/office/powerpoint/2010/main">
    <mc:Choice Requires="p14">
      <p:transition p14:dur="0" advTm="3387"/>
    </mc:Choice>
    <mc:Fallback xmlns="">
      <p:transition advTm="338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www.mokupchino.ru/images/headers/s15.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000"/>
                    </a14:imgEffect>
                    <a14:imgEffect>
                      <a14:colorTemperature colorTemp="6086"/>
                    </a14:imgEffect>
                    <a14:imgEffect>
                      <a14:brightnessContrast bright="9000" contrast="4000"/>
                    </a14:imgEffect>
                  </a14:imgLayer>
                </a14:imgProps>
              </a:ext>
              <a:ext uri="{28A0092B-C50C-407E-A947-70E740481C1C}">
                <a14:useLocalDpi xmlns:a14="http://schemas.microsoft.com/office/drawing/2010/main" val="0"/>
              </a:ext>
            </a:extLst>
          </a:blip>
          <a:srcRect/>
          <a:stretch>
            <a:fillRect/>
          </a:stretch>
        </p:blipFill>
        <p:spPr bwMode="auto">
          <a:xfrm>
            <a:off x="123826" y="3495676"/>
            <a:ext cx="6492235" cy="3225926"/>
          </a:xfrm>
          <a:prstGeom prst="rect">
            <a:avLst/>
          </a:prstGeom>
          <a:gradFill>
            <a:gsLst>
              <a:gs pos="36000">
                <a:srgbClr val="FFFF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4" name="Рисунок 3"/>
          <p:cNvPicPr>
            <a:picLocks noChangeAspect="1"/>
          </p:cNvPicPr>
          <p:nvPr/>
        </p:nvPicPr>
        <p:blipFill>
          <a:blip r:embed="rId4"/>
          <a:stretch>
            <a:fillRect/>
          </a:stretch>
        </p:blipFill>
        <p:spPr>
          <a:xfrm>
            <a:off x="6315076" y="256011"/>
            <a:ext cx="5772150" cy="6465593"/>
          </a:xfrm>
          <a:prstGeom prst="rect">
            <a:avLst/>
          </a:prstGeom>
        </p:spPr>
      </p:pic>
      <p:sp>
        <p:nvSpPr>
          <p:cNvPr id="2" name="Прямоугольник 1"/>
          <p:cNvSpPr/>
          <p:nvPr/>
        </p:nvSpPr>
        <p:spPr>
          <a:xfrm>
            <a:off x="323850" y="238126"/>
            <a:ext cx="5991226" cy="3600986"/>
          </a:xfrm>
          <a:prstGeom prst="rect">
            <a:avLst/>
          </a:prstGeom>
          <a:noFill/>
          <a:scene3d>
            <a:camera prst="orthographicFront"/>
            <a:lightRig rig="threePt" dir="t"/>
          </a:scene3d>
          <a:sp3d>
            <a:bevelT/>
          </a:sp3d>
        </p:spPr>
        <p:txBody>
          <a:bodyPr wrap="square">
            <a:spAutoFit/>
          </a:bodyPr>
          <a:lstStyle/>
          <a:p>
            <a:pPr algn="ctr"/>
            <a:r>
              <a:rPr lang="ru-RU"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Описание границ внутригородского муниципального образования города федерального значения Санкт-Петербурга муниципальный округ </a:t>
            </a:r>
            <a:r>
              <a:rPr lang="ru-RU" sz="1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Купчино</a:t>
            </a:r>
            <a:endParaRPr lang="ru-RU"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50000"/>
              </a:lnSpc>
            </a:pPr>
            <a:r>
              <a:rPr lang="ru-RU" sz="1200" dirty="0">
                <a:latin typeface="Times New Roman" panose="02020603050405020304" pitchFamily="18" charset="0"/>
                <a:cs typeface="Times New Roman" panose="02020603050405020304" pitchFamily="18" charset="0"/>
              </a:rPr>
              <a:t>Границы муниципального образования проходит: от улицы Белы Куна по оси Бухарестской улицы до проспекта Славы, по оси проспекта Славы до западной стороны полосы отвода Витебского направления железной дороги, на север по западной стороне полосы отвода Витебского направления железной дороги до улицы Фучика, по оси улицы Фучика до Будапештской улицы, по оси Будапештской улицы до улицы Белы Куна, по оси улицы Белы Куна до Бухарестской улицы.</a:t>
            </a:r>
          </a:p>
          <a:p>
            <a:pPr algn="just">
              <a:lnSpc>
                <a:spcPct val="150000"/>
              </a:lnSpc>
            </a:pPr>
            <a:r>
              <a:rPr lang="ru-RU" sz="1200" dirty="0">
                <a:latin typeface="Times New Roman" panose="02020603050405020304" pitchFamily="18" charset="0"/>
                <a:cs typeface="Times New Roman" panose="02020603050405020304" pitchFamily="18" charset="0"/>
              </a:rPr>
              <a:t>Численность населения ВМО </a:t>
            </a:r>
            <a:r>
              <a:rPr lang="ru-RU" sz="1200" dirty="0" err="1">
                <a:latin typeface="Times New Roman" panose="02020603050405020304" pitchFamily="18" charset="0"/>
                <a:cs typeface="Times New Roman" panose="02020603050405020304" pitchFamily="18" charset="0"/>
              </a:rPr>
              <a:t>Купчино</a:t>
            </a:r>
            <a:r>
              <a:rPr lang="ru-RU" sz="1200" dirty="0">
                <a:latin typeface="Times New Roman" panose="02020603050405020304" pitchFamily="18" charset="0"/>
                <a:cs typeface="Times New Roman" panose="02020603050405020304" pitchFamily="18" charset="0"/>
              </a:rPr>
              <a:t> на 01.01.2022 года по данным Росстата составляла 50156 чел., на 01.01.2023 года численность – 56117 чел., прирост населения составил 5961 чел. (11,88%). </a:t>
            </a:r>
          </a:p>
          <a:p>
            <a:pPr algn="just">
              <a:lnSpc>
                <a:spcPct val="150000"/>
              </a:lnSpc>
            </a:pP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967243"/>
      </p:ext>
    </p:extLst>
  </p:cSld>
  <p:clrMapOvr>
    <a:masterClrMapping/>
  </p:clrMapOvr>
  <mc:AlternateContent xmlns:mc="http://schemas.openxmlformats.org/markup-compatibility/2006" xmlns:p14="http://schemas.microsoft.com/office/powerpoint/2010/main">
    <mc:Choice Requires="p14">
      <p:transition p14:dur="0" advTm="11950"/>
    </mc:Choice>
    <mc:Fallback xmlns="">
      <p:transition advTm="1195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349250"/>
          </a:xfrm>
        </p:spPr>
        <p:txBody>
          <a:bodyPr>
            <a:noAutofit/>
          </a:bodyPr>
          <a:lstStyle/>
          <a:p>
            <a:pPr algn="ctr"/>
            <a:r>
              <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Бюджетный процесс включает в себя следующие стадии (этапы)</a:t>
            </a:r>
          </a:p>
        </p:txBody>
      </p:sp>
      <p:sp>
        <p:nvSpPr>
          <p:cNvPr id="3" name="Объект 2"/>
          <p:cNvSpPr>
            <a:spLocks noGrp="1"/>
          </p:cNvSpPr>
          <p:nvPr>
            <p:ph sz="quarter" idx="13"/>
          </p:nvPr>
        </p:nvSpPr>
        <p:spPr>
          <a:xfrm>
            <a:off x="209551" y="800100"/>
            <a:ext cx="11784331" cy="5905500"/>
          </a:xfrm>
        </p:spPr>
        <p:txBody>
          <a:bodyPr>
            <a:normAutofit/>
          </a:bodyPr>
          <a:lstStyle/>
          <a:p>
            <a:pPr marL="0" indent="0">
              <a:buNone/>
            </a:pPr>
            <a:r>
              <a:rPr lang="ru-RU" b="1" dirty="0">
                <a:latin typeface="Times New Roman" panose="02020603050405020304" pitchFamily="18" charset="0"/>
                <a:cs typeface="Times New Roman" panose="02020603050405020304" pitchFamily="18" charset="0"/>
              </a:rPr>
              <a:t>         </a:t>
            </a:r>
          </a:p>
        </p:txBody>
      </p:sp>
      <p:sp>
        <p:nvSpPr>
          <p:cNvPr id="10" name="Прямоугольная выноска 9"/>
          <p:cNvSpPr/>
          <p:nvPr/>
        </p:nvSpPr>
        <p:spPr>
          <a:xfrm>
            <a:off x="838200" y="1314452"/>
            <a:ext cx="1847850" cy="1352549"/>
          </a:xfrm>
          <a:prstGeom prst="wedgeRectCallout">
            <a:avLst/>
          </a:prstGeom>
          <a:gradFill>
            <a:gsLst>
              <a:gs pos="36000">
                <a:srgbClr val="CCFF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Составление проекта бюджета</a:t>
            </a:r>
          </a:p>
        </p:txBody>
      </p:sp>
      <p:sp>
        <p:nvSpPr>
          <p:cNvPr id="11" name="Прямоугольная выноска 10"/>
          <p:cNvSpPr/>
          <p:nvPr/>
        </p:nvSpPr>
        <p:spPr>
          <a:xfrm>
            <a:off x="3745468" y="1314452"/>
            <a:ext cx="1847850" cy="1352549"/>
          </a:xfrm>
          <a:prstGeom prst="wedgeRectCallout">
            <a:avLst/>
          </a:prstGeom>
          <a:gradFill>
            <a:gsLst>
              <a:gs pos="36000">
                <a:srgbClr val="CCFF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Рассмотрение и утверждение проекта бюджета</a:t>
            </a:r>
          </a:p>
        </p:txBody>
      </p:sp>
      <p:sp>
        <p:nvSpPr>
          <p:cNvPr id="12" name="Прямоугольная выноска 11"/>
          <p:cNvSpPr/>
          <p:nvPr/>
        </p:nvSpPr>
        <p:spPr>
          <a:xfrm>
            <a:off x="6735604" y="1295400"/>
            <a:ext cx="1847850" cy="1371601"/>
          </a:xfrm>
          <a:prstGeom prst="wedgeRectCallout">
            <a:avLst/>
          </a:prstGeom>
          <a:gradFill>
            <a:gsLst>
              <a:gs pos="36000">
                <a:srgbClr val="CCFF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бюджета</a:t>
            </a:r>
          </a:p>
        </p:txBody>
      </p:sp>
      <p:sp>
        <p:nvSpPr>
          <p:cNvPr id="13" name="Прямоугольная выноска 12"/>
          <p:cNvSpPr/>
          <p:nvPr/>
        </p:nvSpPr>
        <p:spPr>
          <a:xfrm>
            <a:off x="9805989" y="1295401"/>
            <a:ext cx="1847850" cy="1371601"/>
          </a:xfrm>
          <a:prstGeom prst="wedgeRectCallout">
            <a:avLst/>
          </a:prstGeom>
          <a:gradFill>
            <a:gsLst>
              <a:gs pos="36000">
                <a:srgbClr val="CCFF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Рассмотрение и утверждение отчета об исполнении бюджета</a:t>
            </a:r>
          </a:p>
        </p:txBody>
      </p:sp>
      <p:sp>
        <p:nvSpPr>
          <p:cNvPr id="14" name="Вертикальный свиток 13"/>
          <p:cNvSpPr/>
          <p:nvPr/>
        </p:nvSpPr>
        <p:spPr>
          <a:xfrm>
            <a:off x="314326" y="3295650"/>
            <a:ext cx="2486025" cy="3152775"/>
          </a:xfrm>
          <a:prstGeom prst="verticalScroll">
            <a:avLst/>
          </a:prstGeom>
          <a:gradFill>
            <a:gsLst>
              <a:gs pos="36000">
                <a:srgbClr val="CCFF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Основывается на:</a:t>
            </a:r>
          </a:p>
          <a:p>
            <a:pPr marL="171450" indent="-171450" algn="ctr">
              <a:buFontTx/>
              <a:buChar char="-"/>
            </a:pPr>
            <a:r>
              <a:rPr lang="ru-RU" sz="1400" dirty="0">
                <a:solidFill>
                  <a:schemeClr val="tx1"/>
                </a:solidFill>
                <a:latin typeface="Times New Roman" panose="02020603050405020304" pitchFamily="18" charset="0"/>
                <a:cs typeface="Times New Roman" panose="02020603050405020304" pitchFamily="18" charset="0"/>
              </a:rPr>
              <a:t>Послании Президента РФ;</a:t>
            </a:r>
          </a:p>
          <a:p>
            <a:pPr marL="171450" indent="-171450" algn="ctr">
              <a:buFontTx/>
              <a:buChar char="-"/>
            </a:pPr>
            <a:r>
              <a:rPr lang="ru-RU" sz="1400" dirty="0">
                <a:solidFill>
                  <a:schemeClr val="tx1"/>
                </a:solidFill>
                <a:latin typeface="Times New Roman" panose="02020603050405020304" pitchFamily="18" charset="0"/>
                <a:cs typeface="Times New Roman" panose="02020603050405020304" pitchFamily="18" charset="0"/>
              </a:rPr>
              <a:t>Прогнозе социально-экономического развития Санкт-Петербурга и муниципального образования;</a:t>
            </a:r>
          </a:p>
          <a:p>
            <a:pPr marL="171450" indent="-171450" algn="ctr">
              <a:buFontTx/>
              <a:buChar char="-"/>
            </a:pPr>
            <a:r>
              <a:rPr lang="ru-RU" sz="1400" dirty="0">
                <a:solidFill>
                  <a:schemeClr val="tx1"/>
                </a:solidFill>
                <a:latin typeface="Times New Roman" panose="02020603050405020304" pitchFamily="18" charset="0"/>
                <a:cs typeface="Times New Roman" panose="02020603050405020304" pitchFamily="18" charset="0"/>
              </a:rPr>
              <a:t>Муниципальных программах.</a:t>
            </a:r>
          </a:p>
        </p:txBody>
      </p:sp>
      <p:sp>
        <p:nvSpPr>
          <p:cNvPr id="15" name="Вертикальный свиток 14"/>
          <p:cNvSpPr/>
          <p:nvPr/>
        </p:nvSpPr>
        <p:spPr>
          <a:xfrm>
            <a:off x="3304700" y="3295649"/>
            <a:ext cx="2486025" cy="3152775"/>
          </a:xfrm>
          <a:prstGeom prst="verticalScroll">
            <a:avLst/>
          </a:prstGeom>
          <a:gradFill>
            <a:gsLst>
              <a:gs pos="36000">
                <a:srgbClr val="CCFF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anose="02020603050405020304" pitchFamily="18" charset="0"/>
                <a:cs typeface="Times New Roman" panose="02020603050405020304" pitchFamily="18" charset="0"/>
              </a:rPr>
              <a:t>Проект бюджета выносится на рассмотрение представительного органа муниципального образования, проводятся публичные слушания. По итогам рассмотрения и внесения корректировок (при необходимости) утверждается бюджет.</a:t>
            </a:r>
          </a:p>
        </p:txBody>
      </p:sp>
      <p:sp>
        <p:nvSpPr>
          <p:cNvPr id="16" name="Вертикальный свиток 15"/>
          <p:cNvSpPr/>
          <p:nvPr/>
        </p:nvSpPr>
        <p:spPr>
          <a:xfrm>
            <a:off x="6295074" y="3295649"/>
            <a:ext cx="2486025" cy="3152775"/>
          </a:xfrm>
          <a:prstGeom prst="verticalScroll">
            <a:avLst/>
          </a:prstGeom>
          <a:gradFill>
            <a:gsLst>
              <a:gs pos="36000">
                <a:srgbClr val="CCFF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Исполнение бюджета включает реализацию запланированных муниципальных программ, непрограммных направлений расходов бюджета, анализ поступления доходов.</a:t>
            </a:r>
          </a:p>
        </p:txBody>
      </p:sp>
      <p:sp>
        <p:nvSpPr>
          <p:cNvPr id="17" name="Вертикальный свиток 16"/>
          <p:cNvSpPr/>
          <p:nvPr/>
        </p:nvSpPr>
        <p:spPr>
          <a:xfrm>
            <a:off x="9420227" y="3295651"/>
            <a:ext cx="2486025" cy="3152775"/>
          </a:xfrm>
          <a:prstGeom prst="verticalScroll">
            <a:avLst/>
          </a:prstGeom>
          <a:gradFill>
            <a:gsLst>
              <a:gs pos="36000">
                <a:srgbClr val="CCFF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По итогам окончания текущего финансового года составляется отчет об исполнении бюджета. Подводятся итоги года. Итоги исполнения вносятся на рассмотрения представительного органа муниципального образования. По окончании отчетного финансового периода отчет об исполнении отправляется на проверку в Контрольно-счетную палату Санкт-Петербурга.</a:t>
            </a:r>
          </a:p>
        </p:txBody>
      </p:sp>
      <p:sp>
        <p:nvSpPr>
          <p:cNvPr id="18" name="Штриховая стрелка вправо 17"/>
          <p:cNvSpPr/>
          <p:nvPr/>
        </p:nvSpPr>
        <p:spPr>
          <a:xfrm>
            <a:off x="2808327" y="1924050"/>
            <a:ext cx="800100" cy="361950"/>
          </a:xfrm>
          <a:prstGeom prst="stripedRightArrow">
            <a:avLst/>
          </a:prstGeom>
          <a:gradFill>
            <a:gsLst>
              <a:gs pos="36000">
                <a:srgbClr val="CCFF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Штриховая стрелка вправо 20"/>
          <p:cNvSpPr/>
          <p:nvPr/>
        </p:nvSpPr>
        <p:spPr>
          <a:xfrm>
            <a:off x="5764411" y="1924050"/>
            <a:ext cx="800100" cy="361950"/>
          </a:xfrm>
          <a:prstGeom prst="stripedRightArrow">
            <a:avLst/>
          </a:prstGeom>
          <a:gradFill>
            <a:gsLst>
              <a:gs pos="36000">
                <a:srgbClr val="CCFF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Штриховая стрелка вправо 21"/>
          <p:cNvSpPr/>
          <p:nvPr/>
        </p:nvSpPr>
        <p:spPr>
          <a:xfrm>
            <a:off x="8794671" y="1924050"/>
            <a:ext cx="800100" cy="361950"/>
          </a:xfrm>
          <a:prstGeom prst="stripedRightArrow">
            <a:avLst/>
          </a:prstGeom>
          <a:gradFill>
            <a:gsLst>
              <a:gs pos="36000">
                <a:srgbClr val="CCFF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extLst>
      <p:ext uri="{BB962C8B-B14F-4D97-AF65-F5344CB8AC3E}">
        <p14:creationId xmlns:p14="http://schemas.microsoft.com/office/powerpoint/2010/main" val="2137511100"/>
      </p:ext>
    </p:extLst>
  </p:cSld>
  <p:clrMapOvr>
    <a:masterClrMapping/>
  </p:clrMapOvr>
  <mc:AlternateContent xmlns:mc="http://schemas.openxmlformats.org/markup-compatibility/2006" xmlns:p14="http://schemas.microsoft.com/office/powerpoint/2010/main">
    <mc:Choice Requires="p14">
      <p:transition p14:dur="0" advTm="16240"/>
    </mc:Choice>
    <mc:Fallback xmlns="">
      <p:transition advTm="1624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7"/>
            <a:ext cx="10515600" cy="739775"/>
          </a:xfrm>
          <a:noFill/>
          <a:scene3d>
            <a:camera prst="orthographicFront"/>
            <a:lightRig rig="threePt" dir="t"/>
          </a:scene3d>
          <a:sp3d>
            <a:bevelT/>
          </a:sp3d>
        </p:spPr>
        <p:txBody>
          <a:bodyPr>
            <a:normAutofit/>
          </a:bodyPr>
          <a:lstStyle/>
          <a:p>
            <a:pPr algn="ctr">
              <a:lnSpc>
                <a:spcPct val="110000"/>
              </a:lnSpc>
            </a:pP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задачи и приоритеты бюджетной политики</a:t>
            </a:r>
          </a:p>
        </p:txBody>
      </p:sp>
      <p:sp>
        <p:nvSpPr>
          <p:cNvPr id="3" name="Объект 2"/>
          <p:cNvSpPr>
            <a:spLocks noGrp="1"/>
          </p:cNvSpPr>
          <p:nvPr>
            <p:ph sz="quarter" idx="13"/>
          </p:nvPr>
        </p:nvSpPr>
        <p:spPr>
          <a:xfrm>
            <a:off x="838200" y="1314452"/>
            <a:ext cx="10515600" cy="4862513"/>
          </a:xfrm>
          <a:noFill/>
          <a:scene3d>
            <a:camera prst="orthographicFront"/>
            <a:lightRig rig="threePt" dir="t"/>
          </a:scene3d>
          <a:sp3d>
            <a:bevelT/>
          </a:sp3d>
        </p:spPr>
        <p:txBody>
          <a:bodyPr>
            <a:normAutofit fontScale="85000" lnSpcReduction="20000"/>
          </a:bodyPr>
          <a:lstStyle/>
          <a:p>
            <a:pPr marL="0" indent="0">
              <a:buNone/>
            </a:pPr>
            <a:endParaRPr lang="ru-RU" sz="1600" b="1" dirty="0">
              <a:latin typeface="Times New Roman" panose="02020603050405020304" pitchFamily="18" charset="0"/>
              <a:cs typeface="Times New Roman" panose="02020603050405020304" pitchFamily="18" charset="0"/>
            </a:endParaRPr>
          </a:p>
          <a:p>
            <a:pPr marL="0" indent="0">
              <a:buNone/>
            </a:pPr>
            <a:r>
              <a:rPr lang="ru-RU" sz="1600" b="1" dirty="0">
                <a:latin typeface="Times New Roman" panose="02020603050405020304" pitchFamily="18" charset="0"/>
                <a:cs typeface="Times New Roman" panose="02020603050405020304" pitchFamily="18" charset="0"/>
              </a:rPr>
              <a:t>Основные задачи бюджетной политики</a:t>
            </a:r>
          </a:p>
          <a:p>
            <a:pPr>
              <a:buFont typeface="Symbol" panose="05050102010706020507" pitchFamily="18" charset="2"/>
              <a:buChar char="à"/>
            </a:pPr>
            <a:r>
              <a:rPr lang="ru-RU" sz="1600" dirty="0">
                <a:latin typeface="Times New Roman" panose="02020603050405020304" pitchFamily="18" charset="0"/>
                <a:cs typeface="Times New Roman" panose="02020603050405020304" pitchFamily="18" charset="0"/>
                <a:sym typeface="Symbol" panose="05050102010706020507" pitchFamily="18" charset="2"/>
              </a:rPr>
              <a:t>Повышение эффективности оказания муниципальных услуг;</a:t>
            </a:r>
          </a:p>
          <a:p>
            <a:pPr>
              <a:buFont typeface="Symbol" panose="05050102010706020507" pitchFamily="18" charset="2"/>
              <a:buChar char="à"/>
            </a:pPr>
            <a:r>
              <a:rPr lang="ru-RU" sz="1600" dirty="0">
                <a:latin typeface="Times New Roman" panose="02020603050405020304" pitchFamily="18" charset="0"/>
                <a:cs typeface="Times New Roman" panose="02020603050405020304" pitchFamily="18" charset="0"/>
                <a:sym typeface="Symbol" panose="05050102010706020507" pitchFamily="18" charset="2"/>
              </a:rPr>
              <a:t>Совершенствование нормативно-правового регулирования бюджетного процесса;</a:t>
            </a:r>
          </a:p>
          <a:p>
            <a:pPr>
              <a:buFont typeface="Symbol" panose="05050102010706020507" pitchFamily="18" charset="2"/>
              <a:buChar char="à"/>
            </a:pPr>
            <a:r>
              <a:rPr lang="ru-RU" sz="1600" dirty="0">
                <a:latin typeface="Times New Roman" panose="02020603050405020304" pitchFamily="18" charset="0"/>
                <a:cs typeface="Times New Roman" panose="02020603050405020304" pitchFamily="18" charset="0"/>
                <a:sym typeface="Symbol" panose="05050102010706020507" pitchFamily="18" charset="2"/>
              </a:rPr>
              <a:t>Повышение эффективности финансовых взаимоотношений с бюджетами Санкт-Петербурга;</a:t>
            </a:r>
          </a:p>
          <a:p>
            <a:pPr algn="just">
              <a:buFont typeface="Symbol" panose="05050102010706020507" pitchFamily="18" charset="2"/>
              <a:buChar char="à"/>
            </a:pPr>
            <a:r>
              <a:rPr lang="ru-RU" sz="1600" dirty="0">
                <a:latin typeface="Times New Roman" panose="02020603050405020304" pitchFamily="18" charset="0"/>
                <a:cs typeface="Times New Roman" panose="02020603050405020304" pitchFamily="18" charset="0"/>
                <a:sym typeface="Symbol" panose="05050102010706020507" pitchFamily="18" charset="2"/>
              </a:rPr>
              <a:t>Повышение качества муниципальных программ и расширение их использования в бюджетном планировании.</a:t>
            </a:r>
          </a:p>
          <a:p>
            <a:pPr marL="0" indent="0">
              <a:buNone/>
            </a:pPr>
            <a:endParaRPr lang="ru-RU" sz="1600" b="1"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ru-RU" sz="1600" b="1" dirty="0">
                <a:latin typeface="Times New Roman" panose="02020603050405020304" pitchFamily="18" charset="0"/>
                <a:cs typeface="Times New Roman" panose="02020603050405020304" pitchFamily="18" charset="0"/>
                <a:sym typeface="Symbol" panose="05050102010706020507" pitchFamily="18" charset="2"/>
              </a:rPr>
              <a:t>Приоритеты бюджетной политики</a:t>
            </a:r>
          </a:p>
          <a:p>
            <a:pPr>
              <a:buFont typeface="Symbol" panose="05050102010706020507" pitchFamily="18" charset="2"/>
              <a:buChar char="à"/>
            </a:pPr>
            <a:r>
              <a:rPr lang="ru-RU" sz="1600" dirty="0">
                <a:latin typeface="Times New Roman" panose="02020603050405020304" pitchFamily="18" charset="0"/>
                <a:cs typeface="Times New Roman" panose="02020603050405020304" pitchFamily="18" charset="0"/>
                <a:sym typeface="Symbol" panose="05050102010706020507" pitchFamily="18" charset="2"/>
              </a:rPr>
              <a:t>Благоустройство территории муниципального округа;</a:t>
            </a:r>
          </a:p>
          <a:p>
            <a:pPr>
              <a:buFont typeface="Symbol" panose="05050102010706020507" pitchFamily="18" charset="2"/>
              <a:buChar char="à"/>
            </a:pPr>
            <a:r>
              <a:rPr lang="ru-RU" sz="1600" dirty="0">
                <a:latin typeface="Times New Roman" panose="02020603050405020304" pitchFamily="18" charset="0"/>
                <a:cs typeface="Times New Roman" panose="02020603050405020304" pitchFamily="18" charset="0"/>
                <a:sym typeface="Symbol" panose="05050102010706020507" pitchFamily="18" charset="2"/>
              </a:rPr>
              <a:t>Улучшение качества жизни граждан, проживающих на территории округа;</a:t>
            </a:r>
          </a:p>
          <a:p>
            <a:pPr>
              <a:buFont typeface="Symbol" panose="05050102010706020507" pitchFamily="18" charset="2"/>
              <a:buChar char="à"/>
            </a:pPr>
            <a:r>
              <a:rPr lang="ru-RU" sz="1600" dirty="0">
                <a:latin typeface="Times New Roman" panose="02020603050405020304" pitchFamily="18" charset="0"/>
                <a:cs typeface="Times New Roman" panose="02020603050405020304" pitchFamily="18" charset="0"/>
                <a:sym typeface="Symbol" panose="05050102010706020507" pitchFamily="18" charset="2"/>
              </a:rPr>
              <a:t>Эффективное исполнение социально-значимых вопросов местного значения;</a:t>
            </a:r>
          </a:p>
          <a:p>
            <a:pPr algn="just">
              <a:buFont typeface="Symbol" panose="05050102010706020507" pitchFamily="18" charset="2"/>
              <a:buChar char="à"/>
            </a:pPr>
            <a:r>
              <a:rPr lang="ru-RU" sz="1600" dirty="0">
                <a:latin typeface="Times New Roman" panose="02020603050405020304" pitchFamily="18" charset="0"/>
                <a:cs typeface="Times New Roman" panose="02020603050405020304" pitchFamily="18" charset="0"/>
                <a:sym typeface="Symbol" panose="05050102010706020507" pitchFamily="18" charset="2"/>
              </a:rPr>
              <a:t>Выполнение отдельных государственных полномочий в области социальной политики – в деятельности органов опеки и попечительства, выплате пособий опекаемым детям (до 18 л.)  вознаграждения приемным родителям.</a:t>
            </a:r>
          </a:p>
          <a:p>
            <a:pPr>
              <a:buFont typeface="Symbol" panose="05050102010706020507" pitchFamily="18" charset="2"/>
              <a:buChar char="à"/>
            </a:pPr>
            <a:endParaRPr lang="ru-RU" sz="1600" b="1" dirty="0">
              <a:latin typeface="Times New Roman" panose="02020603050405020304" pitchFamily="18" charset="0"/>
              <a:cs typeface="Times New Roman" panose="02020603050405020304" pitchFamily="18" charset="0"/>
              <a:sym typeface="Symbol" panose="05050102010706020507" pitchFamily="18" charset="2"/>
            </a:endParaRPr>
          </a:p>
          <a:p>
            <a:pPr>
              <a:buFont typeface="Symbol" panose="05050102010706020507" pitchFamily="18" charset="2"/>
              <a:buChar char="à"/>
            </a:pPr>
            <a:endParaRPr lang="ru-RU" sz="1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71177755"/>
      </p:ext>
    </p:extLst>
  </p:cSld>
  <p:clrMapOvr>
    <a:masterClrMapping/>
  </p:clrMapOvr>
  <mc:AlternateContent xmlns:mc="http://schemas.openxmlformats.org/markup-compatibility/2006" xmlns:p14="http://schemas.microsoft.com/office/powerpoint/2010/main">
    <mc:Choice Requires="p14">
      <p:transition p14:dur="0" advTm="16761"/>
    </mc:Choice>
    <mc:Fallback xmlns="">
      <p:transition advTm="1676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366713"/>
            <a:ext cx="10515600" cy="1323975"/>
          </a:xfrm>
        </p:spPr>
        <p:txBody>
          <a:bodyPr/>
          <a:lstStyle/>
          <a:p>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4294967295"/>
          </p:nvPr>
        </p:nvSpPr>
        <p:spPr>
          <a:xfrm>
            <a:off x="4848225" y="239713"/>
            <a:ext cx="7343775" cy="6391275"/>
          </a:xfrm>
          <a:scene3d>
            <a:camera prst="orthographicFront"/>
            <a:lightRig rig="threePt" dir="t"/>
          </a:scene3d>
          <a:sp3d>
            <a:bevelT/>
          </a:sp3d>
        </p:spPr>
        <p:txBody>
          <a:bodyPr>
            <a:normAutofit/>
          </a:bodyPr>
          <a:lstStyle/>
          <a:p>
            <a:pPr marL="0" indent="0" algn="ctr">
              <a:lnSpc>
                <a:spcPct val="100000"/>
              </a:lnSpc>
              <a:buNone/>
            </a:pP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Местный бюджет </a:t>
            </a:r>
            <a:b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2024 год и плановый период 2025-2026  годов запланирован по принципу сбалансированности – доходы равны расходам.</a:t>
            </a:r>
          </a:p>
          <a:p>
            <a:pPr marL="0" indent="0" algn="ctr">
              <a:lnSpc>
                <a:spcPct val="100000"/>
              </a:lnSpc>
              <a:buNone/>
            </a:pPr>
            <a:endParaRPr lang="ru-RU" sz="1400"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882590595"/>
              </p:ext>
            </p:extLst>
          </p:nvPr>
        </p:nvGraphicFramePr>
        <p:xfrm>
          <a:off x="5010151" y="2324102"/>
          <a:ext cx="6962774" cy="3768962"/>
        </p:xfrm>
        <a:graphic>
          <a:graphicData uri="http://schemas.openxmlformats.org/drawingml/2006/table">
            <a:tbl>
              <a:tblPr firstRow="1" firstCol="1" lastRow="1" lastCol="1" bandRow="1" bandCol="1">
                <a:tableStyleId>{5C22544A-7EE6-4342-B048-85BDC9FD1C3A}</a:tableStyleId>
              </a:tblPr>
              <a:tblGrid>
                <a:gridCol w="3091997">
                  <a:extLst>
                    <a:ext uri="{9D8B030D-6E8A-4147-A177-3AD203B41FA5}">
                      <a16:colId xmlns:a16="http://schemas.microsoft.com/office/drawing/2014/main" val="3294765799"/>
                    </a:ext>
                  </a:extLst>
                </a:gridCol>
                <a:gridCol w="1171027">
                  <a:extLst>
                    <a:ext uri="{9D8B030D-6E8A-4147-A177-3AD203B41FA5}">
                      <a16:colId xmlns:a16="http://schemas.microsoft.com/office/drawing/2014/main" val="3100111187"/>
                    </a:ext>
                  </a:extLst>
                </a:gridCol>
                <a:gridCol w="1349875">
                  <a:extLst>
                    <a:ext uri="{9D8B030D-6E8A-4147-A177-3AD203B41FA5}">
                      <a16:colId xmlns:a16="http://schemas.microsoft.com/office/drawing/2014/main" val="422069806"/>
                    </a:ext>
                  </a:extLst>
                </a:gridCol>
                <a:gridCol w="1349875">
                  <a:extLst>
                    <a:ext uri="{9D8B030D-6E8A-4147-A177-3AD203B41FA5}">
                      <a16:colId xmlns:a16="http://schemas.microsoft.com/office/drawing/2014/main" val="15767885"/>
                    </a:ext>
                  </a:extLst>
                </a:gridCol>
              </a:tblGrid>
              <a:tr h="261256">
                <a:tc rowSpan="2">
                  <a:txBody>
                    <a:bodyPr/>
                    <a:lstStyle/>
                    <a:p>
                      <a:pPr algn="ctr">
                        <a:lnSpc>
                          <a:spcPct val="115000"/>
                        </a:lnSpc>
                        <a:spcAft>
                          <a:spcPts val="0"/>
                        </a:spcAft>
                      </a:pPr>
                      <a:r>
                        <a:rPr lang="ru-RU" sz="1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a:t>
                      </a: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параметры</a:t>
                      </a:r>
                      <a:r>
                        <a:rPr lang="ru-RU" sz="1800" b="1" baseline="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бюджета</a:t>
                      </a: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15000"/>
                        </a:lnSpc>
                        <a:spcAft>
                          <a:spcPts val="0"/>
                        </a:spcAft>
                      </a:pPr>
                      <a:r>
                        <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 год </a:t>
                      </a:r>
                      <a:r>
                        <a:rPr lang="ru-RU"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(тыс. руб.)</a:t>
                      </a: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15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Плановый период</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hMerge="1">
                  <a:txBody>
                    <a:bodyPr/>
                    <a:lstStyle/>
                    <a:p>
                      <a:endParaRPr lang="ru-RU"/>
                    </a:p>
                  </a:txBody>
                  <a:tcPr/>
                </a:tc>
                <a:extLst>
                  <a:ext uri="{0D108BD9-81ED-4DB2-BD59-A6C34878D82A}">
                    <a16:rowId xmlns:a16="http://schemas.microsoft.com/office/drawing/2014/main" val="3767298172"/>
                  </a:ext>
                </a:extLst>
              </a:tr>
              <a:tr h="1151164">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2025 </a:t>
                      </a:r>
                      <a:r>
                        <a:rPr lang="ru-RU" sz="1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 (тыс. руб.)</a:t>
                      </a: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2026 </a:t>
                      </a:r>
                      <a:r>
                        <a:rPr lang="ru-RU" sz="1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 </a:t>
                      </a:r>
                      <a:r>
                        <a:rPr lang="ru-RU" sz="1800" b="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(тыс. руб</a:t>
                      </a:r>
                      <a:r>
                        <a:rPr lang="ru-RU" sz="1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357066"/>
                  </a:ext>
                </a:extLst>
              </a:tr>
              <a:tr h="575583">
                <a:tc>
                  <a:txBody>
                    <a:bodyPr/>
                    <a:lstStyle/>
                    <a:p>
                      <a:pPr>
                        <a:lnSpc>
                          <a:spcPct val="115000"/>
                        </a:lnSpc>
                        <a:spcAft>
                          <a:spcPts val="0"/>
                        </a:spcAft>
                      </a:pPr>
                      <a:r>
                        <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Доходы, всего</a:t>
                      </a: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tabLst>
                          <a:tab pos="438150" algn="dec"/>
                        </a:tabLst>
                      </a:pPr>
                      <a:r>
                        <a:rPr lang="ru-RU" sz="1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183977,00</a:t>
                      </a: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132531,50</a:t>
                      </a: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137703,30</a:t>
                      </a: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4165388"/>
                  </a:ext>
                </a:extLst>
              </a:tr>
              <a:tr h="575583">
                <a:tc>
                  <a:txBody>
                    <a:bodyPr/>
                    <a:lstStyle/>
                    <a:p>
                      <a:pPr>
                        <a:lnSpc>
                          <a:spcPct val="115000"/>
                        </a:lnSpc>
                        <a:spcAft>
                          <a:spcPts val="0"/>
                        </a:spcAft>
                      </a:pPr>
                      <a:r>
                        <a:rPr lang="ru-RU" sz="1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Расходы, всего</a:t>
                      </a:r>
                      <a:endParaRPr lang="ru-RU" sz="1800" b="1">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tabLst>
                          <a:tab pos="438150" algn="dec"/>
                        </a:tabLst>
                      </a:pPr>
                      <a:r>
                        <a:rPr lang="ru-RU" sz="1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192277,00</a:t>
                      </a: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132531,50</a:t>
                      </a: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137703,30</a:t>
                      </a: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6490417"/>
                  </a:ext>
                </a:extLst>
              </a:tr>
              <a:tr h="1151164">
                <a:tc>
                  <a:txBody>
                    <a:bodyPr/>
                    <a:lstStyle/>
                    <a:p>
                      <a:pPr>
                        <a:lnSpc>
                          <a:spcPct val="115000"/>
                        </a:lnSpc>
                        <a:spcAft>
                          <a:spcPts val="0"/>
                        </a:spcAft>
                      </a:pPr>
                      <a:r>
                        <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Дефицит </a:t>
                      </a:r>
                      <a:r>
                        <a:rPr lang="ru-RU" sz="1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(-)/Профицит (+)</a:t>
                      </a: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tabLst>
                          <a:tab pos="438150" algn="dec"/>
                        </a:tabLst>
                      </a:pPr>
                      <a:r>
                        <a:rPr lang="ru-RU" sz="1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-8300,00</a:t>
                      </a: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0,00</a:t>
                      </a: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0,00</a:t>
                      </a: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5607880"/>
                  </a:ext>
                </a:extLst>
              </a:tr>
            </a:tbl>
          </a:graphicData>
        </a:graphic>
      </p:graphicFrame>
      <p:graphicFrame>
        <p:nvGraphicFramePr>
          <p:cNvPr id="10" name="Диаграмма 9"/>
          <p:cNvGraphicFramePr/>
          <p:nvPr>
            <p:extLst>
              <p:ext uri="{D42A27DB-BD31-4B8C-83A1-F6EECF244321}">
                <p14:modId xmlns:p14="http://schemas.microsoft.com/office/powerpoint/2010/main" val="3879694735"/>
              </p:ext>
            </p:extLst>
          </p:nvPr>
        </p:nvGraphicFramePr>
        <p:xfrm>
          <a:off x="679450" y="1138768"/>
          <a:ext cx="3253948" cy="4133321"/>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4003994259"/>
      </p:ext>
    </p:extLst>
  </p:cSld>
  <p:clrMapOvr>
    <a:masterClrMapping/>
  </p:clrMapOvr>
  <mc:AlternateContent xmlns:mc="http://schemas.openxmlformats.org/markup-compatibility/2006" xmlns:p14="http://schemas.microsoft.com/office/powerpoint/2010/main">
    <mc:Choice Requires="p14">
      <p:transition p14:dur="0" advTm="3827"/>
    </mc:Choice>
    <mc:Fallback xmlns="">
      <p:transition advTm="382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4176" y="89212"/>
            <a:ext cx="11686478" cy="814039"/>
          </a:xfrm>
          <a:noFill/>
          <a:effectLst>
            <a:glow rad="127000">
              <a:schemeClr val="accent1">
                <a:alpha val="25000"/>
              </a:schemeClr>
            </a:glow>
          </a:effectLst>
          <a:scene3d>
            <a:camera prst="orthographicFront"/>
            <a:lightRig rig="threePt" dir="t"/>
          </a:scene3d>
          <a:sp3d>
            <a:bevelT/>
          </a:sp3d>
        </p:spPr>
        <p:txBody>
          <a:bodyPr>
            <a:normAutofit/>
          </a:bodyPr>
          <a:lstStyle/>
          <a:p>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Доходы </a:t>
            </a:r>
            <a:b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местного бюджета формируются за счет:</a:t>
            </a:r>
          </a:p>
        </p:txBody>
      </p:sp>
      <p:sp>
        <p:nvSpPr>
          <p:cNvPr id="3" name="Подзаголовок 2"/>
          <p:cNvSpPr>
            <a:spLocks noGrp="1"/>
          </p:cNvSpPr>
          <p:nvPr>
            <p:ph type="subTitle" idx="1"/>
          </p:nvPr>
        </p:nvSpPr>
        <p:spPr>
          <a:xfrm>
            <a:off x="234176" y="903251"/>
            <a:ext cx="11686478" cy="5506343"/>
          </a:xfrm>
          <a:noFill/>
          <a:scene3d>
            <a:camera prst="orthographicFront"/>
            <a:lightRig rig="threePt" dir="t"/>
          </a:scene3d>
          <a:sp3d>
            <a:bevelT/>
          </a:sp3d>
        </p:spPr>
        <p:txBody>
          <a:bodyPr>
            <a:noAutofit/>
          </a:bodyPr>
          <a:lstStyle/>
          <a:p>
            <a:pPr algn="just"/>
            <a:endParaRPr lang="ru-RU" sz="1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ru-RU" sz="1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Налоговых и неналоговых доходов, установленных налоговым, финансовым и бюджетным законодательством, Законом Санкт-Петербурга:</a:t>
            </a:r>
          </a:p>
          <a:p>
            <a:pPr marL="171450" indent="-171450" algn="just">
              <a:buFont typeface="Wingdings" panose="05000000000000000000" pitchFamily="2" charset="2"/>
              <a:buChar char="Ø"/>
            </a:pPr>
            <a:r>
              <a:rPr lang="ru-RU" sz="10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050" dirty="0">
                <a:solidFill>
                  <a:schemeClr val="tx1"/>
                </a:solidFill>
                <a:latin typeface="Times New Roman" panose="02020603050405020304" pitchFamily="18" charset="0"/>
                <a:cs typeface="Times New Roman" panose="02020603050405020304" pitchFamily="18" charset="0"/>
              </a:rPr>
              <a:t>Налог на доходы физических лиц</a:t>
            </a:r>
          </a:p>
          <a:p>
            <a:pPr marL="342900" indent="-342900" algn="just">
              <a:buFont typeface="Wingdings" panose="05000000000000000000" pitchFamily="2" charset="2"/>
              <a:buChar char="Ø"/>
            </a:pPr>
            <a:r>
              <a:rPr lang="ru-RU" sz="1200" dirty="0">
                <a:solidFill>
                  <a:schemeClr val="tx1"/>
                </a:solidFill>
                <a:latin typeface="Times New Roman" panose="02020603050405020304" pitchFamily="18" charset="0"/>
                <a:cs typeface="Times New Roman" panose="02020603050405020304" pitchFamily="18" charset="0"/>
              </a:rPr>
              <a:t>Доходов от использования имущества, находящегося в государственной и муниципальной собственности</a:t>
            </a:r>
          </a:p>
          <a:p>
            <a:pPr marL="342900" indent="-342900" algn="just">
              <a:buFont typeface="Wingdings" panose="05000000000000000000" pitchFamily="2" charset="2"/>
              <a:buChar char="Ø"/>
            </a:pPr>
            <a:r>
              <a:rPr lang="ru-RU" sz="1200" dirty="0">
                <a:solidFill>
                  <a:schemeClr val="tx1"/>
                </a:solidFill>
                <a:latin typeface="Times New Roman" panose="02020603050405020304" pitchFamily="18" charset="0"/>
                <a:cs typeface="Times New Roman" panose="02020603050405020304" pitchFamily="18" charset="0"/>
              </a:rPr>
              <a:t>Доходов от оказания платных услуг (работ) и компенсации затрат государства</a:t>
            </a:r>
          </a:p>
          <a:p>
            <a:pPr marL="285750" indent="-285750" algn="l">
              <a:buFont typeface="Wingdings" panose="05000000000000000000" pitchFamily="2" charset="2"/>
              <a:buChar char="Ø"/>
            </a:pPr>
            <a:r>
              <a:rPr lang="ru-RU" sz="1200" dirty="0">
                <a:solidFill>
                  <a:schemeClr val="tx1"/>
                </a:solidFill>
                <a:latin typeface="Times New Roman" panose="02020603050405020304" pitchFamily="18" charset="0"/>
                <a:cs typeface="Times New Roman" panose="02020603050405020304" pitchFamily="18" charset="0"/>
              </a:rPr>
              <a:t> Поступлений от штрафов, санкций и возмещения ущерба</a:t>
            </a:r>
          </a:p>
          <a:p>
            <a:pPr algn="just"/>
            <a:endParaRPr lang="ru-RU" sz="1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ru-RU" sz="1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Основная часть доходов бюджета МО «</a:t>
            </a:r>
            <a:r>
              <a:rPr lang="ru-RU" sz="1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Купчино</a:t>
            </a:r>
            <a:r>
              <a:rPr lang="ru-RU" sz="1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 2024 году формируется за счет следующих видов доходов:</a:t>
            </a:r>
          </a:p>
          <a:p>
            <a:pPr marL="285750" indent="-285750" algn="l">
              <a:buFont typeface="Wingdings" panose="05000000000000000000" pitchFamily="2" charset="2"/>
              <a:buChar char="Ø"/>
            </a:pPr>
            <a:r>
              <a:rPr lang="ru-RU" sz="1200" dirty="0">
                <a:solidFill>
                  <a:schemeClr val="tx1"/>
                </a:solidFill>
                <a:latin typeface="Times New Roman" panose="02020603050405020304" pitchFamily="18" charset="0"/>
                <a:cs typeface="Times New Roman" panose="02020603050405020304" pitchFamily="18" charset="0"/>
              </a:rPr>
              <a:t>Дотации бюджетам бюджетной системы Российской Федерации</a:t>
            </a:r>
          </a:p>
          <a:p>
            <a:pPr marL="285750" indent="-285750" algn="l">
              <a:buFont typeface="Wingdings" panose="05000000000000000000" pitchFamily="2" charset="2"/>
              <a:buChar char="Ø"/>
            </a:pPr>
            <a:r>
              <a:rPr lang="ru-RU" sz="1200" dirty="0">
                <a:solidFill>
                  <a:schemeClr val="tx1"/>
                </a:solidFill>
                <a:latin typeface="Times New Roman" panose="02020603050405020304" pitchFamily="18" charset="0"/>
                <a:cs typeface="Times New Roman" panose="02020603050405020304" pitchFamily="18" charset="0"/>
              </a:rPr>
              <a:t>Субсидии бюджетам бюджетной системы Российской Федерации (межбюджетные субсидии)</a:t>
            </a:r>
          </a:p>
          <a:p>
            <a:pPr marL="285750" indent="-285750" algn="just">
              <a:buFont typeface="Wingdings" panose="05000000000000000000" pitchFamily="2" charset="2"/>
              <a:buChar char="Ø"/>
            </a:pPr>
            <a:r>
              <a:rPr lang="ru-RU" sz="1200" dirty="0">
                <a:solidFill>
                  <a:schemeClr val="tx1"/>
                </a:solidFill>
                <a:latin typeface="Times New Roman" panose="02020603050405020304" pitchFamily="18" charset="0"/>
                <a:cs typeface="Times New Roman" panose="02020603050405020304" pitchFamily="18" charset="0"/>
              </a:rPr>
              <a:t>Субвенции бюджетам внутригородских муниципальных образований городов федерального значения на выполнение передаваемых полномочий субъектов Российской</a:t>
            </a:r>
          </a:p>
        </p:txBody>
      </p:sp>
    </p:spTree>
    <p:extLst>
      <p:ext uri="{BB962C8B-B14F-4D97-AF65-F5344CB8AC3E}">
        <p14:creationId xmlns:p14="http://schemas.microsoft.com/office/powerpoint/2010/main" val="3785427904"/>
      </p:ext>
    </p:extLst>
  </p:cSld>
  <p:clrMapOvr>
    <a:masterClrMapping/>
  </p:clrMapOvr>
  <mc:AlternateContent xmlns:mc="http://schemas.openxmlformats.org/markup-compatibility/2006" xmlns:p14="http://schemas.microsoft.com/office/powerpoint/2010/main">
    <mc:Choice Requires="p14">
      <p:transition p14:dur="0" advTm="5689"/>
    </mc:Choice>
    <mc:Fallback xmlns="">
      <p:transition advTm="568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659945999"/>
              </p:ext>
            </p:extLst>
          </p:nvPr>
        </p:nvGraphicFramePr>
        <p:xfrm>
          <a:off x="257175" y="609600"/>
          <a:ext cx="11665194" cy="6152792"/>
        </p:xfrm>
        <a:graphic>
          <a:graphicData uri="http://schemas.openxmlformats.org/drawingml/2006/table">
            <a:tbl>
              <a:tblPr firstRow="1" firstCol="1" lastRow="1" lastCol="1" bandRow="1" bandCol="1">
                <a:tableStyleId>{5C22544A-7EE6-4342-B048-85BDC9FD1C3A}</a:tableStyleId>
              </a:tblPr>
              <a:tblGrid>
                <a:gridCol w="7237182">
                  <a:extLst>
                    <a:ext uri="{9D8B030D-6E8A-4147-A177-3AD203B41FA5}">
                      <a16:colId xmlns:a16="http://schemas.microsoft.com/office/drawing/2014/main" val="1928351604"/>
                    </a:ext>
                  </a:extLst>
                </a:gridCol>
                <a:gridCol w="4428012">
                  <a:extLst>
                    <a:ext uri="{9D8B030D-6E8A-4147-A177-3AD203B41FA5}">
                      <a16:colId xmlns:a16="http://schemas.microsoft.com/office/drawing/2014/main" val="4236488090"/>
                    </a:ext>
                  </a:extLst>
                </a:gridCol>
              </a:tblGrid>
              <a:tr h="314807">
                <a:tc>
                  <a:txBody>
                    <a:bodyPr/>
                    <a:lstStyle/>
                    <a:p>
                      <a:pPr algn="ctr">
                        <a:lnSpc>
                          <a:spcPct val="115000"/>
                        </a:lnSpc>
                        <a:spcAft>
                          <a:spcPts val="0"/>
                        </a:spcAft>
                      </a:pPr>
                      <a:r>
                        <a:rPr lang="ru-RU" sz="900" b="0" dirty="0">
                          <a:solidFill>
                            <a:schemeClr val="tx1"/>
                          </a:solidFill>
                          <a:effectLst/>
                          <a:latin typeface="Times New Roman" panose="02020603050405020304" pitchFamily="18" charset="0"/>
                          <a:cs typeface="Times New Roman" panose="02020603050405020304" pitchFamily="18" charset="0"/>
                        </a:rPr>
                        <a:t>Наименование основных</a:t>
                      </a:r>
                    </a:p>
                    <a:p>
                      <a:pPr algn="ctr">
                        <a:lnSpc>
                          <a:spcPct val="115000"/>
                        </a:lnSpc>
                        <a:spcAft>
                          <a:spcPts val="0"/>
                        </a:spcAft>
                      </a:pPr>
                      <a:r>
                        <a:rPr lang="ru-RU" sz="900" b="0" dirty="0">
                          <a:solidFill>
                            <a:schemeClr val="tx1"/>
                          </a:solidFill>
                          <a:effectLst/>
                          <a:latin typeface="Times New Roman" panose="02020603050405020304" pitchFamily="18" charset="0"/>
                          <a:cs typeface="Times New Roman" panose="02020603050405020304" pitchFamily="18" charset="0"/>
                        </a:rPr>
                        <a:t>параметров</a:t>
                      </a:r>
                      <a:endParaRPr lang="ru-RU" sz="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pPr>
                      <a:r>
                        <a:rPr lang="ru-RU" sz="900" b="0" dirty="0" smtClean="0">
                          <a:solidFill>
                            <a:schemeClr val="tx1"/>
                          </a:solidFill>
                          <a:effectLst/>
                          <a:latin typeface="Times New Roman" panose="02020603050405020304" pitchFamily="18" charset="0"/>
                          <a:cs typeface="Times New Roman" panose="02020603050405020304" pitchFamily="18" charset="0"/>
                        </a:rPr>
                        <a:t>2024 год </a:t>
                      </a:r>
                      <a:r>
                        <a:rPr lang="ru-RU" sz="800" b="0" dirty="0">
                          <a:solidFill>
                            <a:schemeClr val="tx1"/>
                          </a:solidFill>
                          <a:effectLst/>
                          <a:latin typeface="Times New Roman" panose="02020603050405020304" pitchFamily="18" charset="0"/>
                          <a:cs typeface="Times New Roman" panose="02020603050405020304" pitchFamily="18" charset="0"/>
                        </a:rPr>
                        <a:t/>
                      </a:r>
                      <a:br>
                        <a:rPr lang="ru-RU" sz="800" b="0" dirty="0">
                          <a:solidFill>
                            <a:schemeClr val="tx1"/>
                          </a:solidFill>
                          <a:effectLst/>
                          <a:latin typeface="Times New Roman" panose="02020603050405020304" pitchFamily="18" charset="0"/>
                          <a:cs typeface="Times New Roman" panose="02020603050405020304" pitchFamily="18" charset="0"/>
                        </a:rPr>
                      </a:br>
                      <a:endParaRPr lang="ru-RU" sz="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1616478737"/>
                  </a:ext>
                </a:extLst>
              </a:tr>
              <a:tr h="235729">
                <a:tc gridSpan="2">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Доходы</a:t>
                      </a:r>
                      <a:endParaRPr lang="ru-RU" sz="1200" b="0" dirty="0">
                        <a:solidFill>
                          <a:schemeClr val="tx1"/>
                        </a:solidFill>
                        <a:latin typeface="Times New Roman" panose="02020603050405020304" pitchFamily="18" charset="0"/>
                        <a:cs typeface="Times New Roman" panose="02020603050405020304" pitchFamily="18" charset="0"/>
                      </a:endParaRPr>
                    </a:p>
                  </a:txBody>
                  <a:tcPr marL="40323" marR="40323" marT="0" marB="0">
                    <a:noFill/>
                  </a:tcPr>
                </a:tc>
                <a:tc hMerge="1">
                  <a:txBody>
                    <a:bodyPr/>
                    <a:lstStyle/>
                    <a:p>
                      <a:endParaRPr lang="ru-RU"/>
                    </a:p>
                  </a:txBody>
                  <a:tcPr/>
                </a:tc>
                <a:extLst>
                  <a:ext uri="{0D108BD9-81ED-4DB2-BD59-A6C34878D82A}">
                    <a16:rowId xmlns:a16="http://schemas.microsoft.com/office/drawing/2014/main" val="3811243158"/>
                  </a:ext>
                </a:extLst>
              </a:tr>
              <a:tr h="175321">
                <a:tc>
                  <a:txBody>
                    <a:bodyPr/>
                    <a:lstStyle/>
                    <a:p>
                      <a:pP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Налог на доходы физических лиц</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tabLst>
                          <a:tab pos="438150" algn="dec"/>
                        </a:tabLst>
                      </a:pPr>
                      <a:r>
                        <a:rPr lang="ru-RU" sz="1000" b="0" dirty="0">
                          <a:solidFill>
                            <a:schemeClr val="tx1"/>
                          </a:solidFill>
                          <a:effectLst/>
                          <a:latin typeface="Times New Roman" panose="02020603050405020304" pitchFamily="18" charset="0"/>
                          <a:cs typeface="Times New Roman" panose="02020603050405020304" pitchFamily="18" charset="0"/>
                        </a:rPr>
                        <a:t>2033,00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2700942059"/>
                  </a:ext>
                </a:extLst>
              </a:tr>
              <a:tr h="502616">
                <a:tc>
                  <a:txBody>
                    <a:bodyPr/>
                    <a:lstStyle/>
                    <a:p>
                      <a:pP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2335377576"/>
                  </a:ext>
                </a:extLst>
              </a:tr>
              <a:tr h="330481">
                <a:tc>
                  <a:txBody>
                    <a:bodyPr/>
                    <a:lstStyle/>
                    <a:p>
                      <a:pP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Штрафы, санкции, возмещение ущерба</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25,00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1775689375"/>
                  </a:ext>
                </a:extLst>
              </a:tr>
              <a:tr h="350640">
                <a:tc>
                  <a:txBody>
                    <a:bodyPr/>
                    <a:lstStyle/>
                    <a:p>
                      <a:pP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Безвозмездные поступления из бюджета Санкт-Петербурга</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pPr>
                      <a:r>
                        <a:rPr lang="ru-RU" sz="1000" b="0" dirty="0" smtClean="0">
                          <a:solidFill>
                            <a:schemeClr val="tx1"/>
                          </a:solidFill>
                          <a:effectLst/>
                          <a:latin typeface="Times New Roman" panose="02020603050405020304" pitchFamily="18" charset="0"/>
                          <a:cs typeface="Times New Roman" panose="02020603050405020304" pitchFamily="18" charset="0"/>
                        </a:rPr>
                        <a:t>181919,00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1894878992"/>
                  </a:ext>
                </a:extLst>
              </a:tr>
              <a:tr h="175321">
                <a:tc>
                  <a:txBody>
                    <a:bodyPr/>
                    <a:lstStyle/>
                    <a:p>
                      <a:pP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В том числе:</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х</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2214596473"/>
                  </a:ext>
                </a:extLst>
              </a:tr>
              <a:tr h="350640">
                <a:tc>
                  <a:txBody>
                    <a:bodyPr/>
                    <a:lstStyle/>
                    <a:p>
                      <a:pPr>
                        <a:lnSpc>
                          <a:spcPct val="115000"/>
                        </a:lnSpc>
                        <a:spcAft>
                          <a:spcPts val="0"/>
                        </a:spcAft>
                      </a:pPr>
                      <a:r>
                        <a:rPr lang="ru-RU" sz="1000" b="0" dirty="0" smtClean="0">
                          <a:solidFill>
                            <a:schemeClr val="tx1"/>
                          </a:solidFill>
                          <a:effectLst/>
                          <a:latin typeface="Times New Roman" panose="02020603050405020304" pitchFamily="18" charset="0"/>
                          <a:cs typeface="Times New Roman" panose="02020603050405020304" pitchFamily="18" charset="0"/>
                        </a:rPr>
                        <a:t>Дотации,</a:t>
                      </a:r>
                      <a:r>
                        <a:rPr lang="ru-RU" sz="1000" b="0" baseline="0" dirty="0" smtClean="0">
                          <a:solidFill>
                            <a:schemeClr val="tx1"/>
                          </a:solidFill>
                          <a:effectLst/>
                          <a:latin typeface="Times New Roman" panose="02020603050405020304" pitchFamily="18" charset="0"/>
                          <a:cs typeface="Times New Roman" panose="02020603050405020304" pitchFamily="18" charset="0"/>
                        </a:rPr>
                        <a:t> в том числе дотация на выборы (13814,00)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pPr>
                      <a:r>
                        <a:rPr lang="ru-RU" sz="1000" b="0" dirty="0" smtClean="0">
                          <a:solidFill>
                            <a:schemeClr val="tx1"/>
                          </a:solidFill>
                          <a:effectLst/>
                          <a:latin typeface="Times New Roman" panose="02020603050405020304" pitchFamily="18" charset="0"/>
                          <a:cs typeface="Times New Roman" panose="02020603050405020304" pitchFamily="18" charset="0"/>
                        </a:rPr>
                        <a:t>118298,60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736651334"/>
                  </a:ext>
                </a:extLst>
              </a:tr>
              <a:tr h="350640">
                <a:tc>
                  <a:txBody>
                    <a:bodyPr/>
                    <a:lstStyle/>
                    <a:p>
                      <a:pP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Субсидии бюджетам бюджетной системы Российской Федерации</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42750,00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3654107946"/>
                  </a:ext>
                </a:extLst>
              </a:tr>
              <a:tr h="350640">
                <a:tc>
                  <a:txBody>
                    <a:bodyPr/>
                    <a:lstStyle/>
                    <a:p>
                      <a:pPr>
                        <a:lnSpc>
                          <a:spcPct val="115000"/>
                        </a:lnSpc>
                        <a:spcAft>
                          <a:spcPts val="0"/>
                        </a:spcAft>
                      </a:pPr>
                      <a:r>
                        <a:rPr lang="ru-RU" sz="1000" b="0">
                          <a:solidFill>
                            <a:schemeClr val="tx1"/>
                          </a:solidFill>
                          <a:effectLst/>
                          <a:latin typeface="Times New Roman" panose="02020603050405020304" pitchFamily="18" charset="0"/>
                          <a:cs typeface="Times New Roman" panose="02020603050405020304" pitchFamily="18" charset="0"/>
                        </a:rPr>
                        <a:t>Субвенции бюджетам бюджетной системы Российской Федерации</a:t>
                      </a:r>
                      <a:endParaRPr lang="ru-RU"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20870,40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4202309658"/>
                  </a:ext>
                </a:extLst>
              </a:tr>
              <a:tr h="175321">
                <a:tc>
                  <a:txBody>
                    <a:bodyPr/>
                    <a:lstStyle/>
                    <a:p>
                      <a:pPr>
                        <a:lnSpc>
                          <a:spcPct val="115000"/>
                        </a:lnSpc>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ИТОГО ДОХОДОВ</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oFill/>
                  </a:tcPr>
                </a:tc>
                <a:tc>
                  <a:txBody>
                    <a:bodyPr/>
                    <a:lstStyle/>
                    <a:p>
                      <a:pPr algn="ctr">
                        <a:lnSpc>
                          <a:spcPct val="115000"/>
                        </a:lnSpc>
                        <a:spcAft>
                          <a:spcPts val="0"/>
                        </a:spcAft>
                      </a:pPr>
                      <a:r>
                        <a:rPr lang="ru-RU" sz="1000" b="0" dirty="0" smtClean="0">
                          <a:solidFill>
                            <a:schemeClr val="tx1"/>
                          </a:solidFill>
                          <a:effectLst/>
                          <a:latin typeface="Times New Roman" panose="02020603050405020304" pitchFamily="18" charset="0"/>
                          <a:cs typeface="Times New Roman" panose="02020603050405020304" pitchFamily="18" charset="0"/>
                        </a:rPr>
                        <a:t>183977,00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b">
                    <a:noFill/>
                  </a:tcPr>
                </a:tc>
                <a:extLst>
                  <a:ext uri="{0D108BD9-81ED-4DB2-BD59-A6C34878D82A}">
                    <a16:rowId xmlns:a16="http://schemas.microsoft.com/office/drawing/2014/main" val="188215863"/>
                  </a:ext>
                </a:extLst>
              </a:tr>
              <a:tr h="212913">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Расходы</a:t>
                      </a:r>
                      <a:endParaRPr lang="ru-RU" sz="1400" b="0" dirty="0">
                        <a:solidFill>
                          <a:schemeClr val="tx1"/>
                        </a:solidFill>
                        <a:latin typeface="Times New Roman" panose="02020603050405020304" pitchFamily="18" charset="0"/>
                        <a:cs typeface="Times New Roman" panose="02020603050405020304" pitchFamily="18" charset="0"/>
                      </a:endParaRPr>
                    </a:p>
                  </a:txBody>
                  <a:tcPr marL="40323" marR="40323" marT="0" marB="0">
                    <a:noFill/>
                  </a:tcPr>
                </a:tc>
                <a:tc hMerge="1">
                  <a:txBody>
                    <a:bodyPr/>
                    <a:lstStyle/>
                    <a:p>
                      <a:endParaRPr lang="ru-RU"/>
                    </a:p>
                  </a:txBody>
                  <a:tcPr/>
                </a:tc>
                <a:extLst>
                  <a:ext uri="{0D108BD9-81ED-4DB2-BD59-A6C34878D82A}">
                    <a16:rowId xmlns:a16="http://schemas.microsoft.com/office/drawing/2014/main" val="2278454947"/>
                  </a:ext>
                </a:extLst>
              </a:tr>
              <a:tr h="175947">
                <a:tc>
                  <a:txBody>
                    <a:bodyPr/>
                    <a:lstStyle/>
                    <a:p>
                      <a:pPr>
                        <a:spcAft>
                          <a:spcPts val="0"/>
                        </a:spcAft>
                      </a:pPr>
                      <a:r>
                        <a:rPr lang="ru-RU" sz="800" b="0" dirty="0">
                          <a:solidFill>
                            <a:schemeClr val="tx1"/>
                          </a:solidFill>
                          <a:effectLst/>
                          <a:latin typeface="Times New Roman" panose="02020603050405020304" pitchFamily="18" charset="0"/>
                          <a:cs typeface="Times New Roman" panose="02020603050405020304" pitchFamily="18" charset="0"/>
                        </a:rPr>
                        <a:t>Общегосударственные вопросы</a:t>
                      </a:r>
                      <a:endParaRPr lang="ru-RU" sz="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pPr>
                      <a:r>
                        <a:rPr lang="ru-RU" sz="900" b="0" dirty="0" smtClean="0">
                          <a:solidFill>
                            <a:schemeClr val="tx1"/>
                          </a:solidFill>
                          <a:effectLst/>
                          <a:latin typeface="Times New Roman" panose="02020603050405020304" pitchFamily="18" charset="0"/>
                          <a:cs typeface="Times New Roman" panose="02020603050405020304" pitchFamily="18" charset="0"/>
                        </a:rPr>
                        <a:t>52480,3</a:t>
                      </a:r>
                      <a:endParaRPr lang="ru-RU" sz="9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oFill/>
                  </a:tcPr>
                </a:tc>
                <a:extLst>
                  <a:ext uri="{0D108BD9-81ED-4DB2-BD59-A6C34878D82A}">
                    <a16:rowId xmlns:a16="http://schemas.microsoft.com/office/drawing/2014/main" val="2092782167"/>
                  </a:ext>
                </a:extLst>
              </a:tr>
              <a:tr h="304904">
                <a:tc>
                  <a:txBody>
                    <a:bodyPr/>
                    <a:lstStyle/>
                    <a:p>
                      <a:pPr>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в том числе </a:t>
                      </a:r>
                      <a:endParaRPr lang="ru-RU" sz="1050" b="0" dirty="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резервный фонд (</a:t>
                      </a:r>
                      <a:r>
                        <a:rPr lang="ru-RU" sz="1000" b="0" dirty="0" err="1">
                          <a:solidFill>
                            <a:schemeClr val="tx1"/>
                          </a:solidFill>
                          <a:effectLst/>
                          <a:latin typeface="Times New Roman" panose="02020603050405020304" pitchFamily="18" charset="0"/>
                          <a:cs typeface="Times New Roman" panose="02020603050405020304" pitchFamily="18" charset="0"/>
                        </a:rPr>
                        <a:t>справочно</a:t>
                      </a:r>
                      <a:r>
                        <a:rPr lang="ru-RU" sz="1000" b="0" dirty="0">
                          <a:solidFill>
                            <a:schemeClr val="tx1"/>
                          </a:solidFill>
                          <a:effectLst/>
                          <a:latin typeface="Times New Roman" panose="02020603050405020304" pitchFamily="18" charset="0"/>
                          <a:cs typeface="Times New Roman" panose="02020603050405020304" pitchFamily="18" charset="0"/>
                        </a:rPr>
                        <a:t>)</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tabLst>
                          <a:tab pos="33020" algn="dec"/>
                        </a:tabLst>
                      </a:pPr>
                      <a:r>
                        <a:rPr lang="ru-RU" sz="1050" b="0" dirty="0">
                          <a:solidFill>
                            <a:schemeClr val="tx1"/>
                          </a:solidFill>
                          <a:effectLst/>
                          <a:latin typeface="Times New Roman" panose="02020603050405020304" pitchFamily="18" charset="0"/>
                          <a:cs typeface="Times New Roman" panose="02020603050405020304" pitchFamily="18" charset="0"/>
                        </a:rPr>
                        <a:t>200,00</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57421981"/>
                  </a:ext>
                </a:extLst>
              </a:tr>
              <a:tr h="304904">
                <a:tc>
                  <a:txBody>
                    <a:bodyPr/>
                    <a:lstStyle/>
                    <a:p>
                      <a:pPr>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tabLst>
                          <a:tab pos="33020" algn="dec"/>
                        </a:tabLst>
                      </a:pPr>
                      <a:r>
                        <a:rPr lang="ru-RU" sz="1050" b="0" dirty="0">
                          <a:solidFill>
                            <a:schemeClr val="tx1"/>
                          </a:solidFill>
                          <a:effectLst/>
                          <a:latin typeface="Times New Roman" panose="02020603050405020304" pitchFamily="18" charset="0"/>
                          <a:cs typeface="Times New Roman" panose="02020603050405020304" pitchFamily="18" charset="0"/>
                        </a:rPr>
                        <a:t>75,00</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136606060"/>
                  </a:ext>
                </a:extLst>
              </a:tr>
              <a:tr h="184086">
                <a:tc>
                  <a:txBody>
                    <a:bodyPr/>
                    <a:lstStyle/>
                    <a:p>
                      <a:pPr>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Национальная экономика</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tabLst>
                          <a:tab pos="33020" algn="dec"/>
                        </a:tabLst>
                      </a:pPr>
                      <a:r>
                        <a:rPr lang="ru-RU" sz="1050" b="0" dirty="0">
                          <a:solidFill>
                            <a:schemeClr val="tx1"/>
                          </a:solidFill>
                          <a:effectLst/>
                          <a:latin typeface="Times New Roman" panose="02020603050405020304" pitchFamily="18" charset="0"/>
                          <a:cs typeface="Times New Roman" panose="02020603050405020304" pitchFamily="18" charset="0"/>
                        </a:rPr>
                        <a:t>430,40</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708733098"/>
                  </a:ext>
                </a:extLst>
              </a:tr>
              <a:tr h="184086">
                <a:tc>
                  <a:txBody>
                    <a:bodyPr/>
                    <a:lstStyle/>
                    <a:p>
                      <a:pPr>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Жилищно-коммунальное хозяйство</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tabLst>
                          <a:tab pos="33020" algn="dec"/>
                        </a:tabLst>
                      </a:pPr>
                      <a:r>
                        <a:rPr lang="ru-RU" sz="1050" b="0" dirty="0" smtClean="0">
                          <a:solidFill>
                            <a:schemeClr val="tx1"/>
                          </a:solidFill>
                          <a:effectLst/>
                          <a:latin typeface="Times New Roman" panose="02020603050405020304" pitchFamily="18" charset="0"/>
                          <a:cs typeface="Times New Roman" panose="02020603050405020304" pitchFamily="18" charset="0"/>
                        </a:rPr>
                        <a:t>106791,5</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1184064874"/>
                  </a:ext>
                </a:extLst>
              </a:tr>
              <a:tr h="184086">
                <a:tc>
                  <a:txBody>
                    <a:bodyPr/>
                    <a:lstStyle/>
                    <a:p>
                      <a:pPr>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Экология</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tabLst>
                          <a:tab pos="33020" algn="dec"/>
                        </a:tabLst>
                      </a:pPr>
                      <a:r>
                        <a:rPr lang="ru-RU" sz="1050" b="0" dirty="0">
                          <a:solidFill>
                            <a:schemeClr val="tx1"/>
                          </a:solidFill>
                          <a:effectLst/>
                          <a:latin typeface="Times New Roman" panose="02020603050405020304" pitchFamily="18" charset="0"/>
                          <a:cs typeface="Times New Roman" panose="02020603050405020304" pitchFamily="18" charset="0"/>
                        </a:rPr>
                        <a:t>30,00</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430365499"/>
                  </a:ext>
                </a:extLst>
              </a:tr>
              <a:tr h="184086">
                <a:tc>
                  <a:txBody>
                    <a:bodyPr/>
                    <a:lstStyle/>
                    <a:p>
                      <a:pPr>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Образование</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tabLst>
                          <a:tab pos="33020" algn="dec"/>
                        </a:tabLst>
                      </a:pPr>
                      <a:r>
                        <a:rPr lang="ru-RU" sz="1050" b="0" dirty="0">
                          <a:solidFill>
                            <a:schemeClr val="tx1"/>
                          </a:solidFill>
                          <a:effectLst/>
                          <a:latin typeface="Times New Roman" panose="02020603050405020304" pitchFamily="18" charset="0"/>
                          <a:cs typeface="Times New Roman" panose="02020603050405020304" pitchFamily="18" charset="0"/>
                        </a:rPr>
                        <a:t>1595,80</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318177509"/>
                  </a:ext>
                </a:extLst>
              </a:tr>
              <a:tr h="184086">
                <a:tc>
                  <a:txBody>
                    <a:bodyPr/>
                    <a:lstStyle/>
                    <a:p>
                      <a:pPr>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Культура, кинематография</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tabLst>
                          <a:tab pos="33020" algn="dec"/>
                        </a:tabLst>
                      </a:pPr>
                      <a:r>
                        <a:rPr lang="ru-RU" sz="1050" b="0" dirty="0" smtClean="0">
                          <a:solidFill>
                            <a:schemeClr val="tx1"/>
                          </a:solidFill>
                          <a:effectLst/>
                          <a:latin typeface="Times New Roman" panose="02020603050405020304" pitchFamily="18" charset="0"/>
                          <a:cs typeface="Times New Roman" panose="02020603050405020304" pitchFamily="18" charset="0"/>
                        </a:rPr>
                        <a:t>9454,4</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1345864841"/>
                  </a:ext>
                </a:extLst>
              </a:tr>
              <a:tr h="184086">
                <a:tc>
                  <a:txBody>
                    <a:bodyPr/>
                    <a:lstStyle/>
                    <a:p>
                      <a:pPr>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Социальная политика</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tabLst>
                          <a:tab pos="33020" algn="dec"/>
                        </a:tabLst>
                      </a:pPr>
                      <a:r>
                        <a:rPr lang="ru-RU" sz="1050" b="0" dirty="0">
                          <a:solidFill>
                            <a:schemeClr val="tx1"/>
                          </a:solidFill>
                          <a:effectLst/>
                          <a:latin typeface="Times New Roman" panose="02020603050405020304" pitchFamily="18" charset="0"/>
                          <a:cs typeface="Times New Roman" panose="02020603050405020304" pitchFamily="18" charset="0"/>
                        </a:rPr>
                        <a:t>18540,70</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2822056919"/>
                  </a:ext>
                </a:extLst>
              </a:tr>
              <a:tr h="184086">
                <a:tc>
                  <a:txBody>
                    <a:bodyPr/>
                    <a:lstStyle/>
                    <a:p>
                      <a:pPr>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Физическая культура и спорт</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tabLst>
                          <a:tab pos="33020" algn="dec"/>
                        </a:tabLst>
                      </a:pPr>
                      <a:r>
                        <a:rPr lang="ru-RU" sz="1050" b="0" dirty="0">
                          <a:solidFill>
                            <a:schemeClr val="tx1"/>
                          </a:solidFill>
                          <a:effectLst/>
                          <a:latin typeface="Times New Roman" panose="02020603050405020304" pitchFamily="18" charset="0"/>
                          <a:cs typeface="Times New Roman" panose="02020603050405020304" pitchFamily="18" charset="0"/>
                        </a:rPr>
                        <a:t>413,40</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256330857"/>
                  </a:ext>
                </a:extLst>
              </a:tr>
              <a:tr h="184086">
                <a:tc>
                  <a:txBody>
                    <a:bodyPr/>
                    <a:lstStyle/>
                    <a:p>
                      <a:pPr>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Средства массовой информации</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tc>
                  <a:txBody>
                    <a:bodyPr/>
                    <a:lstStyle/>
                    <a:p>
                      <a:pPr algn="ctr">
                        <a:lnSpc>
                          <a:spcPct val="115000"/>
                        </a:lnSpc>
                        <a:spcAft>
                          <a:spcPts val="0"/>
                        </a:spcAft>
                      </a:pPr>
                      <a:r>
                        <a:rPr lang="ru-RU" sz="1050" b="0" dirty="0">
                          <a:solidFill>
                            <a:schemeClr val="tx1"/>
                          </a:solidFill>
                          <a:effectLst/>
                          <a:latin typeface="Times New Roman" panose="02020603050405020304" pitchFamily="18" charset="0"/>
                          <a:cs typeface="Times New Roman" panose="02020603050405020304" pitchFamily="18" charset="0"/>
                        </a:rPr>
                        <a:t>2465,50</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1842381905"/>
                  </a:ext>
                </a:extLst>
              </a:tr>
              <a:tr h="184086">
                <a:tc>
                  <a:txBody>
                    <a:bodyPr/>
                    <a:lstStyle/>
                    <a:p>
                      <a:pPr>
                        <a:lnSpc>
                          <a:spcPct val="115000"/>
                        </a:lnSpc>
                        <a:spcAft>
                          <a:spcPts val="0"/>
                        </a:spcAft>
                      </a:pPr>
                      <a:r>
                        <a:rPr lang="ru-RU" sz="1050" b="0" dirty="0">
                          <a:solidFill>
                            <a:schemeClr val="tx1"/>
                          </a:solidFill>
                          <a:effectLst/>
                          <a:latin typeface="Times New Roman" panose="02020603050405020304" pitchFamily="18" charset="0"/>
                          <a:cs typeface="Times New Roman" panose="02020603050405020304" pitchFamily="18" charset="0"/>
                        </a:rPr>
                        <a:t>ИТОГО РАСХОДОВ</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oFill/>
                  </a:tcPr>
                </a:tc>
                <a:tc>
                  <a:txBody>
                    <a:bodyPr/>
                    <a:lstStyle/>
                    <a:p>
                      <a:pPr algn="ctr">
                        <a:lnSpc>
                          <a:spcPct val="115000"/>
                        </a:lnSpc>
                        <a:spcAft>
                          <a:spcPts val="0"/>
                        </a:spcAft>
                      </a:pPr>
                      <a:r>
                        <a:rPr lang="ru-RU" sz="1050" b="0" dirty="0" smtClean="0">
                          <a:solidFill>
                            <a:schemeClr val="tx1"/>
                          </a:solidFill>
                          <a:effectLst/>
                          <a:latin typeface="Times New Roman" panose="02020603050405020304" pitchFamily="18" charset="0"/>
                          <a:cs typeface="Times New Roman" panose="02020603050405020304" pitchFamily="18" charset="0"/>
                        </a:rPr>
                        <a:t>192277,0</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1929945191"/>
                  </a:ext>
                </a:extLst>
              </a:tr>
              <a:tr h="184086">
                <a:tc>
                  <a:txBody>
                    <a:bodyPr/>
                    <a:lstStyle/>
                    <a:p>
                      <a:pPr>
                        <a:lnSpc>
                          <a:spcPct val="115000"/>
                        </a:lnSpc>
                        <a:spcAft>
                          <a:spcPts val="0"/>
                        </a:spcAft>
                      </a:pPr>
                      <a:r>
                        <a:rPr lang="ru-RU" sz="1050" b="0" dirty="0">
                          <a:solidFill>
                            <a:schemeClr val="tx1"/>
                          </a:solidFill>
                          <a:effectLst/>
                          <a:latin typeface="Times New Roman" panose="02020603050405020304" pitchFamily="18" charset="0"/>
                          <a:cs typeface="Times New Roman" panose="02020603050405020304" pitchFamily="18" charset="0"/>
                        </a:rPr>
                        <a:t>Дефицит (-)/Профицит (+)</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oFill/>
                  </a:tcPr>
                </a:tc>
                <a:tc>
                  <a:txBody>
                    <a:bodyPr/>
                    <a:lstStyle/>
                    <a:p>
                      <a:pPr algn="ctr">
                        <a:lnSpc>
                          <a:spcPct val="115000"/>
                        </a:lnSpc>
                        <a:spcAft>
                          <a:spcPts val="0"/>
                        </a:spcAft>
                      </a:pPr>
                      <a:r>
                        <a:rPr lang="ru-RU" sz="1050" b="0" dirty="0" smtClean="0">
                          <a:solidFill>
                            <a:schemeClr val="tx1"/>
                          </a:solidFill>
                          <a:effectLst/>
                          <a:latin typeface="Times New Roman" panose="02020603050405020304" pitchFamily="18" charset="0"/>
                          <a:cs typeface="Times New Roman" panose="02020603050405020304" pitchFamily="18" charset="0"/>
                        </a:rPr>
                        <a:t>-8300,00</a:t>
                      </a:r>
                      <a:endParaRPr lang="ru-RU"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23" marR="40323" marT="0" marB="0" anchor="ctr">
                    <a:noFill/>
                  </a:tcPr>
                </a:tc>
                <a:extLst>
                  <a:ext uri="{0D108BD9-81ED-4DB2-BD59-A6C34878D82A}">
                    <a16:rowId xmlns:a16="http://schemas.microsoft.com/office/drawing/2014/main" val="1581292883"/>
                  </a:ext>
                </a:extLst>
              </a:tr>
            </a:tbl>
          </a:graphicData>
        </a:graphic>
      </p:graphicFrame>
      <p:sp>
        <p:nvSpPr>
          <p:cNvPr id="3" name="Заголовок 2"/>
          <p:cNvSpPr>
            <a:spLocks noGrp="1"/>
          </p:cNvSpPr>
          <p:nvPr>
            <p:ph type="title"/>
          </p:nvPr>
        </p:nvSpPr>
        <p:spPr>
          <a:xfrm>
            <a:off x="838200" y="95252"/>
            <a:ext cx="10515600" cy="466725"/>
          </a:xfrm>
          <a:noFill/>
          <a:scene3d>
            <a:camera prst="orthographicFront"/>
            <a:lightRig rig="threePt" dir="t"/>
          </a:scene3d>
          <a:sp3d>
            <a:bevelT/>
          </a:sp3d>
        </p:spPr>
        <p:txBody>
          <a:bodyPr>
            <a:noAutofit/>
          </a:bodyPr>
          <a:lstStyle/>
          <a:p>
            <a:pPr algn="ct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Характеристика бюджета МО «</a:t>
            </a:r>
            <a:r>
              <a:rPr lang="ru-RU"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Купчино</a:t>
            </a: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 2024 год </a:t>
            </a: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(тыс. руб.)</a:t>
            </a:r>
          </a:p>
        </p:txBody>
      </p:sp>
    </p:spTree>
    <p:custDataLst>
      <p:tags r:id="rId1"/>
    </p:custDataLst>
    <p:extLst>
      <p:ext uri="{BB962C8B-B14F-4D97-AF65-F5344CB8AC3E}">
        <p14:creationId xmlns:p14="http://schemas.microsoft.com/office/powerpoint/2010/main" val="769918173"/>
      </p:ext>
    </p:extLst>
  </p:cSld>
  <p:clrMapOvr>
    <a:masterClrMapping/>
  </p:clrMapOvr>
  <mc:AlternateContent xmlns:mc="http://schemas.openxmlformats.org/markup-compatibility/2006" xmlns:p14="http://schemas.microsoft.com/office/powerpoint/2010/main">
    <mc:Choice Requires="p14">
      <p:transition p14:dur="0" advTm="13175"/>
    </mc:Choice>
    <mc:Fallback xmlns="">
      <p:transition advTm="1317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38200" y="95252"/>
            <a:ext cx="10515600" cy="669679"/>
          </a:xfrm>
          <a:noFill/>
          <a:scene3d>
            <a:camera prst="orthographicFront"/>
            <a:lightRig rig="threePt" dir="t"/>
          </a:scene3d>
          <a:sp3d>
            <a:bevelT/>
          </a:sp3d>
        </p:spPr>
        <p:txBody>
          <a:bodyPr>
            <a:noAutofit/>
          </a:bodyPr>
          <a:lstStyle/>
          <a:p>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Распределение бюджетных ассигнований бюджета внутригородского муниципального образования города федерального значения Санкт-Петербурга муниципальный округ </a:t>
            </a:r>
            <a:r>
              <a:rPr lang="ru-RU" sz="1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Купчино</a:t>
            </a: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 2024  год </a:t>
            </a: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a:t>
            </a: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разделам, подразделам</a:t>
            </a:r>
            <a:endPar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1" name="Объект 10"/>
          <p:cNvGraphicFramePr>
            <a:graphicFrameLocks noChangeAspect="1"/>
          </p:cNvGraphicFramePr>
          <p:nvPr>
            <p:extLst>
              <p:ext uri="{D42A27DB-BD31-4B8C-83A1-F6EECF244321}">
                <p14:modId xmlns:p14="http://schemas.microsoft.com/office/powerpoint/2010/main" val="522720632"/>
              </p:ext>
            </p:extLst>
          </p:nvPr>
        </p:nvGraphicFramePr>
        <p:xfrm>
          <a:off x="4636667" y="764931"/>
          <a:ext cx="6717133" cy="5965219"/>
        </p:xfrm>
        <a:graphic>
          <a:graphicData uri="http://schemas.openxmlformats.org/presentationml/2006/ole">
            <mc:AlternateContent xmlns:mc="http://schemas.openxmlformats.org/markup-compatibility/2006">
              <mc:Choice xmlns:v="urn:schemas-microsoft-com:vml" Requires="v">
                <p:oleObj spid="_x0000_s1031" name="Лист" r:id="rId4" imgW="6324651" imgH="5391184" progId="Excel.Sheet.12">
                  <p:embed/>
                </p:oleObj>
              </mc:Choice>
              <mc:Fallback>
                <p:oleObj name="Лист" r:id="rId4" imgW="6324651" imgH="5391184" progId="Excel.Sheet.12">
                  <p:embed/>
                  <p:pic>
                    <p:nvPicPr>
                      <p:cNvPr id="0" name=""/>
                      <p:cNvPicPr/>
                      <p:nvPr/>
                    </p:nvPicPr>
                    <p:blipFill>
                      <a:blip r:embed="rId5"/>
                      <a:stretch>
                        <a:fillRect/>
                      </a:stretch>
                    </p:blipFill>
                    <p:spPr>
                      <a:xfrm>
                        <a:off x="4636667" y="764931"/>
                        <a:ext cx="6717133" cy="5965219"/>
                      </a:xfrm>
                      <a:prstGeom prst="rect">
                        <a:avLst/>
                      </a:prstGeom>
                    </p:spPr>
                  </p:pic>
                </p:oleObj>
              </mc:Fallback>
            </mc:AlternateContent>
          </a:graphicData>
        </a:graphic>
      </p:graphicFrame>
      <p:pic>
        <p:nvPicPr>
          <p:cNvPr id="1028" name="Picture 4" descr="https://uprostim.com/wp-content/uploads/2021/05/image16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072" y="857651"/>
            <a:ext cx="5887781" cy="55197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1987158905"/>
      </p:ext>
    </p:extLst>
  </p:cSld>
  <p:clrMapOvr>
    <a:masterClrMapping/>
  </p:clrMapOvr>
  <mc:AlternateContent xmlns:mc="http://schemas.openxmlformats.org/markup-compatibility/2006" xmlns:p14="http://schemas.microsoft.com/office/powerpoint/2010/main">
    <mc:Choice Requires="p14">
      <p:transition p14:dur="0" advTm="13175"/>
    </mc:Choice>
    <mc:Fallback xmlns="">
      <p:transition advTm="1317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2876"/>
            <a:ext cx="10515600" cy="676275"/>
          </a:xfrm>
          <a:noFill/>
          <a:scene3d>
            <a:camera prst="orthographicFront"/>
            <a:lightRig rig="threePt" dir="t"/>
          </a:scene3d>
          <a:sp3d>
            <a:bevelT/>
          </a:sp3d>
        </p:spPr>
        <p:txBody>
          <a:bodyPr>
            <a:noAutofit/>
          </a:bodyPr>
          <a:lstStyle/>
          <a:p>
            <a:pPr algn="ct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2024 год и плановый период запланированы следующие муниципальные программы</a:t>
            </a:r>
          </a:p>
        </p:txBody>
      </p:sp>
      <p:sp>
        <p:nvSpPr>
          <p:cNvPr id="3" name="Объект 2"/>
          <p:cNvSpPr>
            <a:spLocks noGrp="1"/>
          </p:cNvSpPr>
          <p:nvPr>
            <p:ph sz="quarter" idx="13"/>
          </p:nvPr>
        </p:nvSpPr>
        <p:spPr>
          <a:xfrm>
            <a:off x="445233" y="735014"/>
            <a:ext cx="9147175" cy="5683371"/>
          </a:xfrm>
          <a:noFill/>
          <a:scene3d>
            <a:camera prst="orthographicFront"/>
            <a:lightRig rig="threePt" dir="t"/>
          </a:scene3d>
          <a:sp3d>
            <a:bevelT/>
          </a:sp3d>
        </p:spPr>
        <p:txBody>
          <a:bodyPr>
            <a:noAutofit/>
          </a:bodyPr>
          <a:lstStyle/>
          <a:p>
            <a:pPr lvl="0"/>
            <a:r>
              <a:rPr lang="ru-RU" sz="1200" dirty="0">
                <a:latin typeface="Times New Roman" panose="02020603050405020304" pitchFamily="18" charset="0"/>
                <a:cs typeface="Times New Roman" panose="02020603050405020304" pitchFamily="18" charset="0"/>
              </a:rPr>
              <a:t>«</a:t>
            </a:r>
            <a:r>
              <a:rPr lang="ru-RU" sz="900" dirty="0">
                <a:latin typeface="Times New Roman" panose="02020603050405020304" pitchFamily="18" charset="0"/>
                <a:cs typeface="Times New Roman" panose="02020603050405020304" pitchFamily="18" charset="0"/>
              </a:rPr>
              <a:t>Формирование архивных фондов муниципального образования»;</a:t>
            </a:r>
          </a:p>
          <a:p>
            <a:pPr lvl="0"/>
            <a:r>
              <a:rPr lang="ru-RU" sz="900" dirty="0">
                <a:latin typeface="Times New Roman" panose="02020603050405020304" pitchFamily="18" charset="0"/>
                <a:cs typeface="Times New Roman" panose="02020603050405020304" pitchFamily="18" charset="0"/>
              </a:rPr>
              <a:t>«Проведение подготовки и обучению неработающего населения способам защиты и действиям в чрезвычайных ситуациях»;</a:t>
            </a:r>
          </a:p>
          <a:p>
            <a:pPr lvl="0"/>
            <a:r>
              <a:rPr lang="ru-RU" sz="900" dirty="0">
                <a:latin typeface="Times New Roman" panose="02020603050405020304" pitchFamily="18" charset="0"/>
                <a:cs typeface="Times New Roman" panose="02020603050405020304" pitchFamily="18" charset="0"/>
              </a:rPr>
              <a:t>«Участие в организации и финансировании: проведения оплачиваемых общественных работ; временного трудоустройства несовершеннолетних от 14 до 18 лет, безработных граждан; ярмарок вакансий и учебных рабочих мест»;</a:t>
            </a:r>
          </a:p>
          <a:p>
            <a:pPr lvl="0"/>
            <a:r>
              <a:rPr lang="ru-RU" sz="900" dirty="0">
                <a:latin typeface="Times New Roman" panose="02020603050405020304" pitchFamily="18" charset="0"/>
                <a:cs typeface="Times New Roman" panose="02020603050405020304" pitchFamily="18" charset="0"/>
              </a:rPr>
              <a:t>«Осуществление экологического просвещения и воспитания»; </a:t>
            </a:r>
          </a:p>
          <a:p>
            <a:pPr lvl="0"/>
            <a:r>
              <a:rPr lang="ru-RU" sz="900" dirty="0">
                <a:latin typeface="Times New Roman" panose="02020603050405020304" pitchFamily="18" charset="0"/>
                <a:cs typeface="Times New Roman" panose="02020603050405020304" pitchFamily="18" charset="0"/>
              </a:rPr>
              <a:t>«Осуществление профессиональной подготовки, переподготовки и повышения квалификации»;</a:t>
            </a:r>
          </a:p>
          <a:p>
            <a:pPr lvl="0"/>
            <a:r>
              <a:rPr lang="ru-RU" sz="900" dirty="0">
                <a:latin typeface="Times New Roman" panose="02020603050405020304" pitchFamily="18" charset="0"/>
                <a:cs typeface="Times New Roman" panose="02020603050405020304" pitchFamily="18" charset="0"/>
              </a:rPr>
              <a:t>«Проведение мероприятий по военно-патриотическому воспитанию граждан на территории муниципального образования»;</a:t>
            </a:r>
          </a:p>
          <a:p>
            <a:pPr lvl="0"/>
            <a:r>
              <a:rPr lang="ru-RU" sz="900" dirty="0">
                <a:latin typeface="Times New Roman" panose="02020603050405020304" pitchFamily="18" charset="0"/>
                <a:cs typeface="Times New Roman" panose="02020603050405020304" pitchFamily="18" charset="0"/>
              </a:rPr>
              <a:t>«Профилактика дорожно-транспортного травматизма на территории муниципального образования»; </a:t>
            </a:r>
          </a:p>
          <a:p>
            <a:pPr lvl="0"/>
            <a:r>
              <a:rPr lang="ru-RU" sz="900" dirty="0">
                <a:latin typeface="Times New Roman" panose="02020603050405020304" pitchFamily="18" charset="0"/>
                <a:cs typeface="Times New Roman" panose="02020603050405020304" pitchFamily="18" charset="0"/>
              </a:rPr>
              <a:t>«Профилактика правонарушений»;</a:t>
            </a:r>
          </a:p>
          <a:p>
            <a:pPr lvl="0"/>
            <a:r>
              <a:rPr lang="ru-RU" sz="900" dirty="0">
                <a:latin typeface="Times New Roman" panose="02020603050405020304" pitchFamily="18" charset="0"/>
                <a:cs typeface="Times New Roman" panose="02020603050405020304" pitchFamily="18" charset="0"/>
              </a:rPr>
              <a:t>«Профилактика незаконного потребления наркотических средств </a:t>
            </a:r>
            <a:br>
              <a:rPr lang="ru-RU" sz="900" dirty="0">
                <a:latin typeface="Times New Roman" panose="02020603050405020304" pitchFamily="18" charset="0"/>
                <a:cs typeface="Times New Roman" panose="02020603050405020304" pitchFamily="18" charset="0"/>
              </a:rPr>
            </a:br>
            <a:r>
              <a:rPr lang="ru-RU" sz="900" dirty="0">
                <a:latin typeface="Times New Roman" panose="02020603050405020304" pitchFamily="18" charset="0"/>
                <a:cs typeface="Times New Roman" panose="02020603050405020304" pitchFamily="18" charset="0"/>
              </a:rPr>
              <a:t>и психотропных веществ, наркомании в Санкт-Петербурге»;</a:t>
            </a:r>
          </a:p>
          <a:p>
            <a:pPr lvl="0"/>
            <a:r>
              <a:rPr lang="ru-RU" sz="900" dirty="0">
                <a:latin typeface="Times New Roman" panose="02020603050405020304" pitchFamily="18" charset="0"/>
                <a:cs typeface="Times New Roman" panose="02020603050405020304" pitchFamily="18" charset="0"/>
              </a:rPr>
              <a:t>«Профилактика терроризма и экстремизма на территории муниципального образования»;</a:t>
            </a:r>
          </a:p>
          <a:p>
            <a:pPr lvl="0"/>
            <a:r>
              <a:rPr lang="ru-RU" sz="900" dirty="0">
                <a:latin typeface="Times New Roman" panose="02020603050405020304" pitchFamily="18" charset="0"/>
                <a:cs typeface="Times New Roman" panose="02020603050405020304" pitchFamily="18" charset="0"/>
              </a:rPr>
              <a:t>«Участие в осуществлении защиты прав потребителей»;</a:t>
            </a:r>
          </a:p>
          <a:p>
            <a:pPr lvl="0"/>
            <a:r>
              <a:rPr lang="ru-RU" sz="900" dirty="0">
                <a:latin typeface="Times New Roman" panose="02020603050405020304" pitchFamily="18" charset="0"/>
                <a:cs typeface="Times New Roman" panose="02020603050405020304" pitchFamily="18" charset="0"/>
              </a:rPr>
              <a:t>«Участие в содействии развитию малого бизнеса на территории муниципального образования»;</a:t>
            </a:r>
          </a:p>
          <a:p>
            <a:pPr lvl="0"/>
            <a:r>
              <a:rPr lang="ru-RU" sz="900" dirty="0">
                <a:latin typeface="Times New Roman" panose="02020603050405020304" pitchFamily="18" charset="0"/>
                <a:cs typeface="Times New Roman" panose="02020603050405020304" pitchFamily="18" charset="0"/>
              </a:rPr>
              <a:t>«Участие в осуществлении противодействия коррупции в пределах своих полномочий»;</a:t>
            </a:r>
          </a:p>
          <a:p>
            <a:pPr lvl="0"/>
            <a:r>
              <a:rPr lang="ru-RU" sz="900" dirty="0">
                <a:latin typeface="Times New Roman" panose="02020603050405020304" pitchFamily="18" charset="0"/>
                <a:cs typeface="Times New Roman" panose="02020603050405020304" pitchFamily="18" charset="0"/>
              </a:rPr>
              <a:t>«Укрепление межнационального и межконфессионального согласия»;</a:t>
            </a:r>
          </a:p>
          <a:p>
            <a:pPr lvl="0"/>
            <a:r>
              <a:rPr lang="ru-RU" sz="900" dirty="0">
                <a:latin typeface="Times New Roman" panose="02020603050405020304" pitchFamily="18" charset="0"/>
                <a:cs typeface="Times New Roman" panose="02020603050405020304" pitchFamily="18" charset="0"/>
              </a:rPr>
              <a:t>«Организация и проведений местных и участие в организации и проведение городских праздничных и иных зрелищных мероприятий»;</a:t>
            </a:r>
          </a:p>
          <a:p>
            <a:pPr lvl="0"/>
            <a:r>
              <a:rPr lang="ru-RU" sz="900" dirty="0">
                <a:latin typeface="Times New Roman" panose="02020603050405020304" pitchFamily="18" charset="0"/>
                <a:cs typeface="Times New Roman" panose="02020603050405020304" pitchFamily="18" charset="0"/>
              </a:rPr>
              <a:t>«Организация и проведение досуговых мероприятий для жителей муниципального образования»;</a:t>
            </a:r>
          </a:p>
          <a:p>
            <a:pPr lvl="0"/>
            <a:r>
              <a:rPr lang="ru-RU" sz="900" dirty="0">
                <a:latin typeface="Times New Roman" panose="02020603050405020304" pitchFamily="18" charset="0"/>
                <a:cs typeface="Times New Roman" panose="02020603050405020304" pitchFamily="18" charset="0"/>
              </a:rPr>
              <a:t>«Развитие физической культуры и массового сорта»; </a:t>
            </a:r>
          </a:p>
          <a:p>
            <a:pPr lvl="0"/>
            <a:r>
              <a:rPr lang="ru-RU" sz="900" dirty="0">
                <a:latin typeface="Times New Roman" panose="02020603050405020304" pitchFamily="18" charset="0"/>
                <a:cs typeface="Times New Roman" panose="02020603050405020304" pitchFamily="18" charset="0"/>
              </a:rPr>
              <a:t>«Учреждение печатного средства массовой информации»;</a:t>
            </a:r>
          </a:p>
          <a:p>
            <a:r>
              <a:rPr lang="ru-RU" sz="900" dirty="0">
                <a:latin typeface="Times New Roman" panose="02020603050405020304" pitchFamily="18" charset="0"/>
                <a:cs typeface="Times New Roman" panose="02020603050405020304" pitchFamily="18" charset="0"/>
              </a:rPr>
              <a:t>«Благоустройство и озеленение территории».</a:t>
            </a:r>
          </a:p>
        </p:txBody>
      </p:sp>
      <p:sp>
        <p:nvSpPr>
          <p:cNvPr id="5" name="AutoShape 4" descr="https://cojo.ru/wp-content/uploads/2022/12/chelovechki-dlia-prezentatsii-1.webp"/>
          <p:cNvSpPr>
            <a:spLocks noChangeAspect="1" noChangeArrowheads="1"/>
          </p:cNvSpPr>
          <p:nvPr/>
        </p:nvSpPr>
        <p:spPr bwMode="auto">
          <a:xfrm>
            <a:off x="-237392" y="-304800"/>
            <a:ext cx="293809" cy="2938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2"/>
          <a:stretch>
            <a:fillRect/>
          </a:stretch>
        </p:blipFill>
        <p:spPr>
          <a:xfrm>
            <a:off x="9906490" y="819151"/>
            <a:ext cx="1989502" cy="1949036"/>
          </a:xfrm>
          <a:prstGeom prst="rect">
            <a:avLst/>
          </a:prstGeom>
        </p:spPr>
      </p:pic>
    </p:spTree>
    <p:extLst>
      <p:ext uri="{BB962C8B-B14F-4D97-AF65-F5344CB8AC3E}">
        <p14:creationId xmlns:p14="http://schemas.microsoft.com/office/powerpoint/2010/main" val="591339264"/>
      </p:ext>
    </p:extLst>
  </p:cSld>
  <p:clrMapOvr>
    <a:masterClrMapping/>
  </p:clrMapOvr>
  <mc:AlternateContent xmlns:mc="http://schemas.openxmlformats.org/markup-compatibility/2006" xmlns:p14="http://schemas.microsoft.com/office/powerpoint/2010/main">
    <mc:Choice Requires="p14">
      <p:transition p14:dur="0" advTm="1769"/>
    </mc:Choice>
    <mc:Fallback xmlns="">
      <p:transition advTm="1769"/>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1.6|1.7|1.6"/>
</p:tagLst>
</file>

<file path=ppt/tags/tag2.xml><?xml version="1.0" encoding="utf-8"?>
<p:tagLst xmlns:a="http://schemas.openxmlformats.org/drawingml/2006/main" xmlns:r="http://schemas.openxmlformats.org/officeDocument/2006/relationships" xmlns:p="http://schemas.openxmlformats.org/presentationml/2006/main">
  <p:tag name="TIMING" val="|0.8|1.1|0.8|0.8|0.8|1|1|0.7|0.7|0.7|0.7"/>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0.8|1.4"/>
</p:tagLst>
</file>

<file path=ppt/tags/tag5.xml><?xml version="1.0" encoding="utf-8"?>
<p:tagLst xmlns:a="http://schemas.openxmlformats.org/drawingml/2006/main" xmlns:r="http://schemas.openxmlformats.org/officeDocument/2006/relationships" xmlns:p="http://schemas.openxmlformats.org/presentationml/2006/main">
  <p:tag name="TIMING" val="|0.8|1.4"/>
</p:tagLst>
</file>

<file path=ppt/theme/theme1.xml><?xml version="1.0" encoding="utf-8"?>
<a:theme xmlns:a="http://schemas.openxmlformats.org/drawingml/2006/main" name="Капля">
  <a:themeElements>
    <a:clrScheme name="Капля">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Капля</Template>
  <TotalTime>2142</TotalTime>
  <Words>1002</Words>
  <Application>Microsoft Office PowerPoint</Application>
  <PresentationFormat>Широкоэкранный</PresentationFormat>
  <Paragraphs>170</Paragraphs>
  <Slides>12</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20" baseType="lpstr">
      <vt:lpstr>Arial</vt:lpstr>
      <vt:lpstr>Calibri</vt:lpstr>
      <vt:lpstr>Symbol</vt:lpstr>
      <vt:lpstr>Times New Roman</vt:lpstr>
      <vt:lpstr>Tw Cen MT</vt:lpstr>
      <vt:lpstr>Wingdings</vt:lpstr>
      <vt:lpstr>Капля</vt:lpstr>
      <vt:lpstr>Лист Microsoft Excel</vt:lpstr>
      <vt:lpstr> Бюджет для граждан  на 2024 год и плановый период  2025-2026 годов внутригородского муниципального образования города федерального значения Санкт-Петербурга муниципальный округ Купчино с изм. От 20.02.2024 </vt:lpstr>
      <vt:lpstr>Презентация PowerPoint</vt:lpstr>
      <vt:lpstr>Бюджетный процесс включает в себя следующие стадии (этапы)</vt:lpstr>
      <vt:lpstr>Основные задачи и приоритеты бюджетной политики</vt:lpstr>
      <vt:lpstr> </vt:lpstr>
      <vt:lpstr>Доходы  местного бюджета формируются за счет:</vt:lpstr>
      <vt:lpstr>Характеристика бюджета МО «Купчино» на 2024 год (тыс. руб.)</vt:lpstr>
      <vt:lpstr>Распределение бюджетных ассигнований бюджета внутригородского муниципального образования города федерального значения Санкт-Петербурга муниципальный округ Купчино на 2024  год по разделам, подразделам</vt:lpstr>
      <vt:lpstr>На 2024 год и плановый период запланированы следующие муниципальные программы</vt:lpstr>
      <vt:lpstr>Основные понятия и термины</vt:lpstr>
      <vt:lpstr>Основные понятия и термины</vt:lpstr>
      <vt:lpstr>Контактная информация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внутригородского муниципального образования Санкт-Петербурга  муниципальный округ № 54  на 2020 год  и плановый период 2021 и 2022 годов</dc:title>
  <dc:creator>User</dc:creator>
  <cp:lastModifiedBy>megatron</cp:lastModifiedBy>
  <cp:revision>327</cp:revision>
  <cp:lastPrinted>2023-11-30T15:48:26Z</cp:lastPrinted>
  <dcterms:created xsi:type="dcterms:W3CDTF">2019-12-14T19:51:30Z</dcterms:created>
  <dcterms:modified xsi:type="dcterms:W3CDTF">2024-03-05T22:30:21Z</dcterms:modified>
</cp:coreProperties>
</file>